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73" r:id="rId6"/>
    <p:sldId id="274" r:id="rId7"/>
    <p:sldId id="282" r:id="rId8"/>
    <p:sldId id="283" r:id="rId9"/>
    <p:sldId id="270" r:id="rId10"/>
    <p:sldId id="271" r:id="rId11"/>
    <p:sldId id="264" r:id="rId12"/>
    <p:sldId id="272" r:id="rId13"/>
    <p:sldId id="281" r:id="rId14"/>
    <p:sldId id="290" r:id="rId15"/>
    <p:sldId id="279" r:id="rId16"/>
    <p:sldId id="284" r:id="rId17"/>
    <p:sldId id="285" r:id="rId18"/>
    <p:sldId id="286" r:id="rId19"/>
    <p:sldId id="287" r:id="rId20"/>
    <p:sldId id="288" r:id="rId21"/>
    <p:sldId id="289" r:id="rId22"/>
    <p:sldId id="293" r:id="rId23"/>
    <p:sldId id="295" r:id="rId24"/>
    <p:sldId id="296" r:id="rId25"/>
    <p:sldId id="294" r:id="rId26"/>
    <p:sldId id="280" r:id="rId27"/>
    <p:sldId id="297" r:id="rId28"/>
    <p:sldId id="265" r:id="rId29"/>
    <p:sldId id="298" r:id="rId30"/>
    <p:sldId id="299" r:id="rId31"/>
    <p:sldId id="302" r:id="rId32"/>
    <p:sldId id="300" r:id="rId33"/>
    <p:sldId id="301" r:id="rId34"/>
    <p:sldId id="303" r:id="rId35"/>
    <p:sldId id="304" r:id="rId36"/>
    <p:sldId id="305" r:id="rId37"/>
    <p:sldId id="291" r:id="rId38"/>
    <p:sldId id="292" r:id="rId39"/>
    <p:sldId id="266" r:id="rId40"/>
    <p:sldId id="26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0066"/>
    <a:srgbClr val="C943C3"/>
    <a:srgbClr val="F319E9"/>
    <a:srgbClr val="DA2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90D0-916C-4C23-BBBB-591551716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3AAA0-F80E-47F0-AEAA-752755F22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6745-FC04-4598-9AE3-FCE252A2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12834-B6BF-49AC-8D26-BC4BBCE1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80996-A4C1-4BC0-8258-8274EEBF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64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E13F-CB1B-46E4-80F7-46BE95FE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26068-5A3C-4B10-8D11-9913E69C4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A7680-48F8-4B6D-927F-DAE58466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E0533-AE3B-4C76-BF3A-787ACAD2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D9BF3-927D-4D67-A250-19804DAC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73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25132-2BC5-4B03-84D7-BD11970D2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5A32A-F22E-460B-9860-95917969B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F79AE-4890-4BC2-89AC-DC7F34D0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543D8-DB0B-418D-868E-6E774BA4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58323-A74F-430C-A52F-B51C5707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C93A-77F6-48D0-88F2-8927ADD7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03F42-F302-46A1-A909-DA03163D6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87562-5A0E-46FB-99A5-9D626D8D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D8851-08FD-4A08-BB40-873B41AA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35C7F-868A-4C0A-892C-2C88C7DA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68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837B-41D8-4C1E-959E-AD6838CB2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5A2DC-7D1D-4A00-8038-00C2818D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A4280-B143-4D21-8119-4069D230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5EDD5-9BD3-4E26-9DFE-256537E9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BE758-6895-4669-B43C-492E37CD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25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AB1D-6E4F-416F-BE25-BC927BB1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1D4E-5417-4F40-BA88-C506483CF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C9B8-1B3B-48CA-92E6-0228564E9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C1F89-69A6-4EC0-AFCF-B46A621D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BA04C-EEE3-4F2C-AAF7-3644BF72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46A59-016A-4F9E-873F-13578849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373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82A0-51A2-4979-8BBB-2B967BE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8EF1C-11C8-4280-92A1-F647BD382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E773B-3A6A-4CF7-B364-24FD73EA1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9B794-875A-45A4-9F8A-9C1D2D1E8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E202D-9AD7-452D-8FEF-F3D6115F4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A6C99-8C19-415E-A789-756C5637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643F5-9080-4493-926B-37B3D53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4F71B-0DF7-4793-84D2-AB18312B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7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1F9A-6844-4A80-B65E-438EB6F9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2E5AD-EA39-4797-9361-2302F45C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6B408-3DB4-4C45-83BD-9B40DEA3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3A9D4-5FF1-42AE-8A1D-65841AD3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3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C5001-9290-4ABE-A597-F54186EE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141DC-C8A8-4655-A1D1-5FD7477C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BD6DE-7708-4F5B-8536-EEA94E8F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767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0008-AF9F-4D1B-AF90-2058A106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0578-C6E3-40FE-8752-3D358324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B6831-B8B0-498E-9E07-592097863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8F3B-2977-4934-AB69-252095D4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5E28A-D8E5-4A78-9360-C7080886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BBC71-529A-4E31-8EBA-9D51AE26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53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A56E-3FEA-4EE3-973F-0261A898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EC94E-2CE5-4673-B602-B74F3746F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6EBA6-050B-4889-9E87-6191099D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3B72B-40D6-4C90-B31F-0B5DF235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15A00-DE82-4CF9-B0FE-26081626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4FEBD-7B48-4D68-8C69-9E468C01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3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F4118-616A-44AF-91E8-42D0BC4E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943D8-0E68-4870-A2D3-3682D9A8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E90D-2936-4D6D-B5AE-E000F90FB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FE5E6-434F-4245-B477-46E5A13C95DA}" type="datetimeFigureOut">
              <a:rPr lang="en-IN" smtClean="0"/>
              <a:pPr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190BE-6865-4EE6-83A4-9109B120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2E2C3-13D1-4697-84B8-E8A6EA8FB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1B9DE-86F5-4DAB-B5EA-1360B0C3B42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84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E1B7B-4F53-4F87-A5EC-239C31925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893"/>
            <a:ext cx="12192000" cy="1237130"/>
          </a:xfrm>
        </p:spPr>
        <p:txBody>
          <a:bodyPr>
            <a:normAutofit/>
          </a:bodyPr>
          <a:lstStyle/>
          <a:p>
            <a:pPr algn="ctr"/>
            <a:r>
              <a:rPr lang="en-GB" sz="3800" b="1" dirty="0">
                <a:latin typeface="Algerian" panose="04020705040A02060702" pitchFamily="82" charset="0"/>
                <a:cs typeface="Adobe Devanagari" panose="02040503050201020203" pitchFamily="18" charset="0"/>
              </a:rPr>
              <a:t>GANADIPATHY TULSI’S JAIN ENGINEERING COLLEGE</a:t>
            </a:r>
            <a:endParaRPr lang="en-IN" sz="3800" dirty="0">
              <a:latin typeface="Algerian" panose="04020705040A02060702" pitchFamily="82" charset="0"/>
              <a:cs typeface="Adobe Devanagari" panose="02040503050201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8075A-16AF-41A3-8F59-EF01277FFF78}"/>
              </a:ext>
            </a:extLst>
          </p:cNvPr>
          <p:cNvSpPr txBox="1"/>
          <p:nvPr/>
        </p:nvSpPr>
        <p:spPr>
          <a:xfrm>
            <a:off x="806824" y="2921958"/>
            <a:ext cx="10322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SEGMENTATION OF KIDNEY STONES IN </a:t>
            </a:r>
          </a:p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ABDOMINAL X-RAY IMAGES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866BE-BC5D-46D9-BD2A-9D2DB886A368}"/>
              </a:ext>
            </a:extLst>
          </p:cNvPr>
          <p:cNvSpPr txBox="1"/>
          <p:nvPr/>
        </p:nvSpPr>
        <p:spPr>
          <a:xfrm>
            <a:off x="301083" y="4583151"/>
            <a:ext cx="47639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4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Project Guide &amp; Co-ordinator: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Mrs.S.I.Santhanalakshmi.M.E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.,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CSE-HOD,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GTEC.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D73EC-DED5-4399-8AFE-2F3A2561EBC0}"/>
              </a:ext>
            </a:extLst>
          </p:cNvPr>
          <p:cNvSpPr txBox="1"/>
          <p:nvPr/>
        </p:nvSpPr>
        <p:spPr>
          <a:xfrm>
            <a:off x="7126942" y="4260415"/>
            <a:ext cx="444802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28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Batch no: </a:t>
            </a:r>
            <a:r>
              <a:rPr lang="en-GB" sz="2800" b="1" i="1" dirty="0">
                <a:latin typeface="Times New Roman" pitchFamily="18" charset="0"/>
                <a:cs typeface="Times New Roman" pitchFamily="18" charset="0"/>
              </a:rPr>
              <a:t>06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28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Team Members:</a:t>
            </a:r>
          </a:p>
          <a:p>
            <a:pPr>
              <a:defRPr/>
            </a:pPr>
            <a:r>
              <a:rPr lang="en-GB" sz="2200" dirty="0">
                <a:latin typeface="Times New Roman" pitchFamily="18" charset="0"/>
                <a:cs typeface="Times New Roman" pitchFamily="18" charset="0"/>
              </a:rPr>
              <a:t>C.GAYATHRI         -  510820104006</a:t>
            </a:r>
          </a:p>
          <a:p>
            <a:pPr>
              <a:defRPr/>
            </a:pPr>
            <a:r>
              <a:rPr lang="en-GB" sz="2200" dirty="0">
                <a:latin typeface="Times New Roman" pitchFamily="18" charset="0"/>
                <a:cs typeface="Times New Roman" pitchFamily="18" charset="0"/>
              </a:rPr>
              <a:t>C.SARANYA          -  510820104016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2200" dirty="0">
                <a:latin typeface="Times New Roman" pitchFamily="18" charset="0"/>
                <a:cs typeface="Times New Roman" pitchFamily="18" charset="0"/>
              </a:rPr>
              <a:t>A.SHANMATHI     -  510820104017</a:t>
            </a:r>
          </a:p>
        </p:txBody>
      </p:sp>
      <p:pic>
        <p:nvPicPr>
          <p:cNvPr id="3" name="Picture 2097157">
            <a:extLst>
              <a:ext uri="{FF2B5EF4-FFF2-40B4-BE49-F238E27FC236}">
                <a16:creationId xmlns:a16="http://schemas.microsoft.com/office/drawing/2014/main" id="{D52B9507-8E31-E279-B265-F374D27ACEB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53" y="1084730"/>
            <a:ext cx="1658470" cy="155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45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6FE9-0A4A-6B6E-2B0C-705D6F12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847"/>
            <a:ext cx="10515600" cy="905435"/>
          </a:xfrm>
        </p:spPr>
        <p:txBody>
          <a:bodyPr>
            <a:normAutofit fontScale="90000"/>
          </a:bodyPr>
          <a:lstStyle/>
          <a:p>
            <a:r>
              <a:rPr lang="en-US" sz="4400" b="1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Drawbacks:</a:t>
            </a:r>
            <a:br>
              <a:rPr lang="en-IN" sz="4400" b="1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476B2-5651-EB91-C999-94E5FC8AF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140"/>
            <a:ext cx="10515600" cy="513514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Time consuming.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Human error.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Limited sensitivity and automation.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Limited specificity.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Can’t predict  stone size.</a:t>
            </a: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C66E5087-1CA2-F8B9-AD67-21A760C9673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298" y="275711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16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3FA6-4B40-4FB4-BB77-FCECFDC9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Proposed System:</a:t>
            </a:r>
            <a:endParaRPr lang="en-IN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F09D-F4CD-4A6F-A3DE-AF0284002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251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the proposed system,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algorithm is used.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propose the LR model for urinary stone which include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Selection and Preprocessing, Feature Extraction, Model Development &amp; Segmentation.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Lesion-size reweighting approach.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232F6775-9C33-47B6-94B5-EAE6F2DEFFE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877" y="194562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26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00BC-1054-4C7C-7800-0EED3572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  <a:br>
              <a:rPr lang="en-IN" sz="4400" b="1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2DEC-086C-1985-86D3-9BE8105E3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813"/>
            <a:ext cx="10515600" cy="4811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Unwanted parts – removed.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Easy to detect the stones either in small or large size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Flexibility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Reduced dimensionality.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Reduced human error.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79CA01DF-ACFC-0B1A-CC21-7F5B5CF8CC2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917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97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CD06-C142-D679-C11E-50012D1B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5" y="365125"/>
            <a:ext cx="10533185" cy="601757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Diagram:</a:t>
            </a:r>
            <a:endParaRPr lang="en-US" i="1" u="sng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E09A0EDF-6DFE-44CB-441C-AC685AE55B3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3">
            <a:extLst>
              <a:ext uri="{FF2B5EF4-FFF2-40B4-BE49-F238E27FC236}">
                <a16:creationId xmlns:a16="http://schemas.microsoft.com/office/drawing/2014/main" id="{563D7D7F-7F73-363A-2F1B-49261336859F}"/>
              </a:ext>
            </a:extLst>
          </p:cNvPr>
          <p:cNvGrpSpPr>
            <a:grpSpLocks/>
          </p:cNvGrpSpPr>
          <p:nvPr/>
        </p:nvGrpSpPr>
        <p:grpSpPr bwMode="auto">
          <a:xfrm>
            <a:off x="2420047" y="1180991"/>
            <a:ext cx="7429429" cy="4726140"/>
            <a:chOff x="0" y="0"/>
            <a:chExt cx="99653" cy="30809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6B0CF9E7-6A39-A159-9709-873E4BBACF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99653" cy="30809"/>
              <a:chOff x="0" y="0"/>
              <a:chExt cx="99653" cy="30809"/>
            </a:xfrm>
          </p:grpSpPr>
          <p:grpSp>
            <p:nvGrpSpPr>
              <p:cNvPr id="8" name="Group 13">
                <a:extLst>
                  <a:ext uri="{FF2B5EF4-FFF2-40B4-BE49-F238E27FC236}">
                    <a16:creationId xmlns:a16="http://schemas.microsoft.com/office/drawing/2014/main" id="{0E236A5C-2DF8-5FCC-8C1B-C1C80EC706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1" y="5178"/>
                <a:ext cx="99181" cy="25631"/>
                <a:chOff x="391" y="5182"/>
                <a:chExt cx="82473" cy="31925"/>
              </a:xfrm>
            </p:grpSpPr>
            <p:sp>
              <p:nvSpPr>
                <p:cNvPr id="15" name="Rectangle 12">
                  <a:extLst>
                    <a:ext uri="{FF2B5EF4-FFF2-40B4-BE49-F238E27FC236}">
                      <a16:creationId xmlns:a16="http://schemas.microsoft.com/office/drawing/2014/main" id="{50C3A58D-DDA1-B062-AEF1-E2856FC40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" y="12223"/>
                  <a:ext cx="8892" cy="37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itchFamily="18" charset="0"/>
                      <a:ea typeface="Times New Roman" pitchFamily="18" charset="0"/>
                      <a:cs typeface="Times New Roman" pitchFamily="18" charset="0"/>
                    </a:rPr>
                    <a:t>Dataset</a:t>
                  </a: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E07BAAA2-B92A-8D4E-5999-E58B98075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70" y="18643"/>
                  <a:ext cx="25146" cy="528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lvl="0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solidFill>
                        <a:srgbClr val="000000"/>
                      </a:solidFill>
                      <a:latin typeface="Times New Roman" pitchFamily="18" charset="0"/>
                      <a:ea typeface="Times New Roman" pitchFamily="18" charset="0"/>
                      <a:cs typeface="Times New Roman" pitchFamily="18" charset="0"/>
                    </a:rPr>
                    <a:t>Pre-processing</a:t>
                  </a:r>
                  <a:endParaRPr kumimoji="0" lang="en-US" sz="2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Rectangle 14">
                  <a:extLst>
                    <a:ext uri="{FF2B5EF4-FFF2-40B4-BE49-F238E27FC236}">
                      <a16:creationId xmlns:a16="http://schemas.microsoft.com/office/drawing/2014/main" id="{992AB3F0-19C1-C711-A4E8-5AC2E35863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06" y="32178"/>
                  <a:ext cx="25146" cy="492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latin typeface="Times New Roman" pitchFamily="18" charset="0"/>
                      <a:cs typeface="Times New Roman" pitchFamily="18" charset="0"/>
                    </a:rPr>
                    <a:t>Feature Selection</a:t>
                  </a:r>
                </a:p>
              </p:txBody>
            </p:sp>
            <p:sp>
              <p:nvSpPr>
                <p:cNvPr id="18" name="Rectangle 15">
                  <a:extLst>
                    <a:ext uri="{FF2B5EF4-FFF2-40B4-BE49-F238E27FC236}">
                      <a16:creationId xmlns:a16="http://schemas.microsoft.com/office/drawing/2014/main" id="{60DE55DC-4DC2-3D62-4783-D527F5C45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34" y="5182"/>
                  <a:ext cx="31242" cy="381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solidFill>
                        <a:srgbClr val="000000"/>
                      </a:solidFill>
                      <a:latin typeface="Times New Roman" pitchFamily="18" charset="0"/>
                      <a:ea typeface="Times New Roman" pitchFamily="18" charset="0"/>
                      <a:cs typeface="Times New Roman" pitchFamily="18" charset="0"/>
                    </a:rPr>
                    <a:t>Classification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AutoShape 17">
                  <a:extLst>
                    <a:ext uri="{FF2B5EF4-FFF2-40B4-BE49-F238E27FC236}">
                      <a16:creationId xmlns:a16="http://schemas.microsoft.com/office/drawing/2014/main" id="{B4434FBA-1F2B-69F0-0DD4-168816ECBD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155" y="8988"/>
                  <a:ext cx="88" cy="5364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 type="arrow" w="med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  <p:sp>
              <p:nvSpPr>
                <p:cNvPr id="20" name="Rectangle 17">
                  <a:extLst>
                    <a:ext uri="{FF2B5EF4-FFF2-40B4-BE49-F238E27FC236}">
                      <a16:creationId xmlns:a16="http://schemas.microsoft.com/office/drawing/2014/main" id="{2A765AA0-D970-8BAB-FA73-4291CDCFEF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22" y="14352"/>
                  <a:ext cx="31242" cy="381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lvl="0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solidFill>
                        <a:srgbClr val="000000"/>
                      </a:solidFill>
                      <a:latin typeface="Times New Roman" pitchFamily="18" charset="0"/>
                      <a:ea typeface="Times New Roman" pitchFamily="18" charset="0"/>
                      <a:cs typeface="Times New Roman" pitchFamily="18" charset="0"/>
                    </a:rPr>
                    <a:t>Prediction</a:t>
                  </a:r>
                  <a:endParaRPr kumimoji="0" 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AutoShape 15">
                  <a:extLst>
                    <a:ext uri="{FF2B5EF4-FFF2-40B4-BE49-F238E27FC236}">
                      <a16:creationId xmlns:a16="http://schemas.microsoft.com/office/drawing/2014/main" id="{1702BEE8-4BC7-84CB-6C11-6A1DE321F6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64584" y="20885"/>
                  <a:ext cx="5334" cy="16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 type="arrow" w="med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/>
                </a:p>
              </p:txBody>
            </p:sp>
          </p:grpSp>
          <p:sp>
            <p:nvSpPr>
              <p:cNvPr id="9" name="Straight Arrow Connector 5">
                <a:extLst>
                  <a:ext uri="{FF2B5EF4-FFF2-40B4-BE49-F238E27FC236}">
                    <a16:creationId xmlns:a16="http://schemas.microsoft.com/office/drawing/2014/main" id="{BE81E54E-D1B2-3DB7-1B76-174F0DFD2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8257" y="23465"/>
                <a:ext cx="6728" cy="1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0" name="Straight Arrow Connector 6">
                <a:extLst>
                  <a:ext uri="{FF2B5EF4-FFF2-40B4-BE49-F238E27FC236}">
                    <a16:creationId xmlns:a16="http://schemas.microsoft.com/office/drawing/2014/main" id="{233325B8-6CCB-A46F-F00C-ACE5ABCC0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27166" y="11793"/>
                <a:ext cx="8344" cy="4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" name="Elbow Connector 7">
                <a:extLst>
                  <a:ext uri="{FF2B5EF4-FFF2-40B4-BE49-F238E27FC236}">
                    <a16:creationId xmlns:a16="http://schemas.microsoft.com/office/drawing/2014/main" id="{24CD18C0-5F18-04E6-DCE4-DA328328D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34479" y="3392"/>
                <a:ext cx="24100" cy="30731"/>
              </a:xfrm>
              <a:prstGeom prst="bentConnector4">
                <a:avLst>
                  <a:gd name="adj1" fmla="val -6595"/>
                  <a:gd name="adj2" fmla="val 74602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0447A614-D44B-9570-CDF4-C183C7E8C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83" y="19887"/>
                <a:ext cx="37570" cy="3058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Result Generation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pic>
            <p:nvPicPr>
              <p:cNvPr id="13" name="Picture 10" descr="Image result for text file png">
                <a:extLst>
                  <a:ext uri="{FF2B5EF4-FFF2-40B4-BE49-F238E27FC236}">
                    <a16:creationId xmlns:a16="http://schemas.microsoft.com/office/drawing/2014/main" id="{55B3E57B-2972-CB83-1062-0AC3C8ECA6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10707" cy="10707"/>
              </a:xfrm>
              <a:prstGeom prst="rect">
                <a:avLst/>
              </a:prstGeom>
              <a:noFill/>
            </p:spPr>
          </p:pic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17EFFEB0-FC7C-7080-1DE4-2645CB77D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6" y="3403"/>
                <a:ext cx="30240" cy="424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Select and View Dataset</a:t>
                </a:r>
                <a:endParaRPr kumimoji="0" lang="en-US" sz="2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" name="Straight Arrow Connector 3">
              <a:extLst>
                <a:ext uri="{FF2B5EF4-FFF2-40B4-BE49-F238E27FC236}">
                  <a16:creationId xmlns:a16="http://schemas.microsoft.com/office/drawing/2014/main" id="{578CCDD9-7D91-25DE-83FC-4EA9231216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07" y="5336"/>
              <a:ext cx="4445" cy="1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arrow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2" name="Straight Arrow Connector 3">
            <a:extLst>
              <a:ext uri="{FF2B5EF4-FFF2-40B4-BE49-F238E27FC236}">
                <a16:creationId xmlns:a16="http://schemas.microsoft.com/office/drawing/2014/main" id="{E6AEE623-088B-A868-F2FA-E200373280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33214" y="4446638"/>
            <a:ext cx="331388" cy="2608"/>
          </a:xfrm>
          <a:prstGeom prst="straightConnector1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3" name="Straight Arrow Connector 3">
            <a:extLst>
              <a:ext uri="{FF2B5EF4-FFF2-40B4-BE49-F238E27FC236}">
                <a16:creationId xmlns:a16="http://schemas.microsoft.com/office/drawing/2014/main" id="{4B7405CD-AAAD-0387-E068-0F6FF4107FEE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295882" y="4872578"/>
            <a:ext cx="331388" cy="2608"/>
          </a:xfrm>
          <a:prstGeom prst="straightConnector1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08EC8D34-B2BA-7936-1ED9-8991A79B6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17" y="5071835"/>
            <a:ext cx="1351332" cy="469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Stone found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Size:3.3mm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527EAAC0-6651-C192-0613-8D33F4C26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2240" y="4299609"/>
            <a:ext cx="1171429" cy="33464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No Stone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8738EF-88F9-51D6-4793-D378B8258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733" y="5573195"/>
            <a:ext cx="1171381" cy="11307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4D6FE2-D7C8-8FFE-D3B2-F57EBD026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59695" y="1249415"/>
            <a:ext cx="601757" cy="60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252BCA4E-EAA6-820B-BED4-840B5200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19492" y="2240703"/>
            <a:ext cx="601757" cy="60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12">
            <a:extLst>
              <a:ext uri="{FF2B5EF4-FFF2-40B4-BE49-F238E27FC236}">
                <a16:creationId xmlns:a16="http://schemas.microsoft.com/office/drawing/2014/main" id="{972CA6CB-3F28-E929-61B7-BCDB5DA73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51" y="1872916"/>
            <a:ext cx="1270307" cy="283365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Stone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data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12">
            <a:extLst>
              <a:ext uri="{FF2B5EF4-FFF2-40B4-BE49-F238E27FC236}">
                <a16:creationId xmlns:a16="http://schemas.microsoft.com/office/drawing/2014/main" id="{4F2977D1-2B84-C714-A335-2735D7CBA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36" y="3017863"/>
            <a:ext cx="1627580" cy="283365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Healthy </a:t>
            </a:r>
            <a:r>
              <a:rPr kumimoji="0" 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kub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region image</a:t>
            </a:r>
          </a:p>
        </p:txBody>
      </p:sp>
      <p:sp>
        <p:nvSpPr>
          <p:cNvPr id="49" name="AutoShape 15">
            <a:extLst>
              <a:ext uri="{FF2B5EF4-FFF2-40B4-BE49-F238E27FC236}">
                <a16:creationId xmlns:a16="http://schemas.microsoft.com/office/drawing/2014/main" id="{EFFA164F-6822-E039-37F1-FB20D0DD4F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3896" y="1631341"/>
            <a:ext cx="656926" cy="143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0" name="AutoShape 15">
            <a:extLst>
              <a:ext uri="{FF2B5EF4-FFF2-40B4-BE49-F238E27FC236}">
                <a16:creationId xmlns:a16="http://schemas.microsoft.com/office/drawing/2014/main" id="{79C3B3DD-9767-CEA7-EFCD-F591FB721A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4358" y="2408970"/>
            <a:ext cx="656926" cy="143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ED58-0787-02D8-9319-195564F8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930"/>
            <a:ext cx="10515600" cy="837688"/>
          </a:xfrm>
        </p:spPr>
        <p:txBody>
          <a:bodyPr>
            <a:norm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Diagram:</a:t>
            </a: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502F0816-04A0-5870-831A-53DA23346C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FA5703-A6EA-E6E9-2A3C-906855E1398A}"/>
              </a:ext>
            </a:extLst>
          </p:cNvPr>
          <p:cNvGrpSpPr/>
          <p:nvPr/>
        </p:nvGrpSpPr>
        <p:grpSpPr>
          <a:xfrm>
            <a:off x="1617527" y="1444665"/>
            <a:ext cx="8575120" cy="4855605"/>
            <a:chOff x="1888370" y="1459006"/>
            <a:chExt cx="8575120" cy="4855605"/>
          </a:xfrm>
        </p:grpSpPr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E2BCFB64-1D3E-D74B-077E-505635FD984D}"/>
                </a:ext>
              </a:extLst>
            </p:cNvPr>
            <p:cNvSpPr txBox="1"/>
            <p:nvPr/>
          </p:nvSpPr>
          <p:spPr>
            <a:xfrm>
              <a:off x="2858707" y="1459006"/>
              <a:ext cx="2104558" cy="476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Abdominal X-ray </a:t>
              </a:r>
              <a:r>
                <a:rPr lang="en-US" sz="12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Image Dataset</a:t>
              </a:r>
              <a:endPara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C4C7C4-DD3A-0725-2226-C9A5A8EF0A79}"/>
                </a:ext>
              </a:extLst>
            </p:cNvPr>
            <p:cNvSpPr/>
            <p:nvPr/>
          </p:nvSpPr>
          <p:spPr>
            <a:xfrm>
              <a:off x="5577222" y="1632989"/>
              <a:ext cx="2121229" cy="580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PREPROCESSING </a:t>
              </a:r>
              <a:endParaRPr lang="en-IN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FE2D71-293F-C833-21E0-8FEBD9B03853}"/>
                </a:ext>
              </a:extLst>
            </p:cNvPr>
            <p:cNvGrpSpPr/>
            <p:nvPr/>
          </p:nvGrpSpPr>
          <p:grpSpPr>
            <a:xfrm>
              <a:off x="8447546" y="1506531"/>
              <a:ext cx="2015944" cy="833000"/>
              <a:chOff x="6962125" y="717356"/>
              <a:chExt cx="2494961" cy="121310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9DE6A7F-34BE-B362-D9AE-AE3052C56A6B}"/>
                  </a:ext>
                </a:extLst>
              </p:cNvPr>
              <p:cNvSpPr/>
              <p:nvPr/>
            </p:nvSpPr>
            <p:spPr>
              <a:xfrm>
                <a:off x="6962125" y="717356"/>
                <a:ext cx="2494961" cy="12131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0AC1A36-3EC1-08EE-A47E-32250A81FFD1}"/>
                  </a:ext>
                </a:extLst>
              </p:cNvPr>
              <p:cNvSpPr/>
              <p:nvPr/>
            </p:nvSpPr>
            <p:spPr>
              <a:xfrm>
                <a:off x="7052712" y="816886"/>
                <a:ext cx="2313789" cy="46059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Image Resize</a:t>
                </a:r>
                <a:endParaRPr lang="en-IN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60C492D-2913-AF0C-6AE1-A8A4B876F745}"/>
                  </a:ext>
                </a:extLst>
              </p:cNvPr>
              <p:cNvSpPr/>
              <p:nvPr/>
            </p:nvSpPr>
            <p:spPr>
              <a:xfrm>
                <a:off x="7052712" y="1389658"/>
                <a:ext cx="2313789" cy="46059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Gray Scale Conversion</a:t>
                </a:r>
                <a:endParaRPr lang="en-IN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12DAF17-3E98-9467-B59B-1FB5A9B63006}"/>
                </a:ext>
              </a:extLst>
            </p:cNvPr>
            <p:cNvCxnSpPr/>
            <p:nvPr/>
          </p:nvCxnSpPr>
          <p:spPr>
            <a:xfrm>
              <a:off x="7698450" y="1923031"/>
              <a:ext cx="7490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9831D9-0749-B6D8-ABB3-923CA1046FD6}"/>
                </a:ext>
              </a:extLst>
            </p:cNvPr>
            <p:cNvCxnSpPr/>
            <p:nvPr/>
          </p:nvCxnSpPr>
          <p:spPr>
            <a:xfrm>
              <a:off x="6637836" y="2213074"/>
              <a:ext cx="0" cy="437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5544B4-D4FD-13C7-F45D-6FD2A5B708F4}"/>
                </a:ext>
              </a:extLst>
            </p:cNvPr>
            <p:cNvSpPr/>
            <p:nvPr/>
          </p:nvSpPr>
          <p:spPr>
            <a:xfrm>
              <a:off x="5544290" y="2650490"/>
              <a:ext cx="2121229" cy="580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FEATURE EXTRACTION</a:t>
              </a:r>
              <a:endParaRPr lang="en-IN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33360FF-BDF8-B7E3-D9F0-1484FD886915}"/>
                </a:ext>
              </a:extLst>
            </p:cNvPr>
            <p:cNvCxnSpPr/>
            <p:nvPr/>
          </p:nvCxnSpPr>
          <p:spPr>
            <a:xfrm>
              <a:off x="6589488" y="3230576"/>
              <a:ext cx="0" cy="437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169C88-E10C-4F75-CE88-9ED4DF00AD66}"/>
                </a:ext>
              </a:extLst>
            </p:cNvPr>
            <p:cNvSpPr/>
            <p:nvPr/>
          </p:nvSpPr>
          <p:spPr>
            <a:xfrm>
              <a:off x="5577222" y="3698892"/>
              <a:ext cx="2121229" cy="580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IMAGE SPLITTING</a:t>
              </a:r>
              <a:endParaRPr lang="en-IN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62AF09F-00C0-AAE9-E392-62802C721640}"/>
                </a:ext>
              </a:extLst>
            </p:cNvPr>
            <p:cNvCxnSpPr/>
            <p:nvPr/>
          </p:nvCxnSpPr>
          <p:spPr>
            <a:xfrm>
              <a:off x="6589488" y="4278979"/>
              <a:ext cx="0" cy="437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8DAD2D-1F07-5C34-4C33-5F2AEA05ED48}"/>
                </a:ext>
              </a:extLst>
            </p:cNvPr>
            <p:cNvSpPr/>
            <p:nvPr/>
          </p:nvSpPr>
          <p:spPr>
            <a:xfrm>
              <a:off x="5577222" y="4743050"/>
              <a:ext cx="2121229" cy="580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endParaRPr lang="en-IN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24214A-927E-5BD1-0D93-D80EAD4A233F}"/>
                </a:ext>
              </a:extLst>
            </p:cNvPr>
            <p:cNvSpPr/>
            <p:nvPr/>
          </p:nvSpPr>
          <p:spPr>
            <a:xfrm>
              <a:off x="5577222" y="5734526"/>
              <a:ext cx="2121229" cy="580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PERFORMANCE ANALYSIS</a:t>
              </a:r>
              <a:endParaRPr lang="en-IN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46A383-3602-5AFD-05C4-35335CC19774}"/>
                </a:ext>
              </a:extLst>
            </p:cNvPr>
            <p:cNvCxnSpPr/>
            <p:nvPr/>
          </p:nvCxnSpPr>
          <p:spPr>
            <a:xfrm>
              <a:off x="6589488" y="5291250"/>
              <a:ext cx="0" cy="437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922024-0D25-1734-D1B0-1D5FAF613753}"/>
                </a:ext>
              </a:extLst>
            </p:cNvPr>
            <p:cNvSpPr/>
            <p:nvPr/>
          </p:nvSpPr>
          <p:spPr>
            <a:xfrm>
              <a:off x="3457817" y="2339531"/>
              <a:ext cx="1639410" cy="999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Elbow Connector 49">
              <a:extLst>
                <a:ext uri="{FF2B5EF4-FFF2-40B4-BE49-F238E27FC236}">
                  <a16:creationId xmlns:a16="http://schemas.microsoft.com/office/drawing/2014/main" id="{CA45DC5E-B103-51D5-86E2-0F66EA27DBB4}"/>
                </a:ext>
              </a:extLst>
            </p:cNvPr>
            <p:cNvCxnSpPr>
              <a:stCxn id="11" idx="1"/>
              <a:endCxn id="18" idx="3"/>
            </p:cNvCxnSpPr>
            <p:nvPr/>
          </p:nvCxnSpPr>
          <p:spPr>
            <a:xfrm rot="10800000">
              <a:off x="5097228" y="2839159"/>
              <a:ext cx="447063" cy="10137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A01D9A-84AD-518B-F8E9-0EC7FB050A07}"/>
                </a:ext>
              </a:extLst>
            </p:cNvPr>
            <p:cNvSpPr/>
            <p:nvPr/>
          </p:nvSpPr>
          <p:spPr>
            <a:xfrm>
              <a:off x="3546420" y="2641544"/>
              <a:ext cx="1462204" cy="379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Gradient </a:t>
              </a:r>
              <a:endParaRPr lang="en-IN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77C3A59-C843-695E-8C4E-689D4BAD1F1C}"/>
                </a:ext>
              </a:extLst>
            </p:cNvPr>
            <p:cNvGrpSpPr/>
            <p:nvPr/>
          </p:nvGrpSpPr>
          <p:grpSpPr>
            <a:xfrm>
              <a:off x="8655156" y="3324066"/>
              <a:ext cx="1808334" cy="716929"/>
              <a:chOff x="7223727" y="2983139"/>
              <a:chExt cx="1866039" cy="123286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F3A9EA0-5995-0A1D-1C83-1CEEF9EC0A30}"/>
                  </a:ext>
                </a:extLst>
              </p:cNvPr>
              <p:cNvSpPr/>
              <p:nvPr/>
            </p:nvSpPr>
            <p:spPr>
              <a:xfrm>
                <a:off x="7223727" y="2983139"/>
                <a:ext cx="1866039" cy="12328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513D0AC-37F0-7A48-DC58-948124D1A015}"/>
                  </a:ext>
                </a:extLst>
              </p:cNvPr>
              <p:cNvSpPr/>
              <p:nvPr/>
            </p:nvSpPr>
            <p:spPr>
              <a:xfrm>
                <a:off x="7414389" y="3215180"/>
                <a:ext cx="1485097" cy="3789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Test Image</a:t>
                </a:r>
                <a:endParaRPr lang="en-IN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8066263-9BCF-21AF-27BB-95EAAC7F9AA2}"/>
                  </a:ext>
                </a:extLst>
              </p:cNvPr>
              <p:cNvSpPr/>
              <p:nvPr/>
            </p:nvSpPr>
            <p:spPr>
              <a:xfrm>
                <a:off x="7414389" y="3664171"/>
                <a:ext cx="1485097" cy="3789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Train Image</a:t>
                </a:r>
                <a:endParaRPr lang="en-IN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3D7A5C1-30CC-7D4C-53AE-46D8E519EA32}"/>
                </a:ext>
              </a:extLst>
            </p:cNvPr>
            <p:cNvGrpSpPr/>
            <p:nvPr/>
          </p:nvGrpSpPr>
          <p:grpSpPr>
            <a:xfrm>
              <a:off x="3738931" y="4129077"/>
              <a:ext cx="1358297" cy="1055693"/>
              <a:chOff x="2230292" y="4051435"/>
              <a:chExt cx="1866039" cy="1615569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EB85B98-7D60-76D3-7E0C-7BD33166A5EC}"/>
                  </a:ext>
                </a:extLst>
              </p:cNvPr>
              <p:cNvSpPr/>
              <p:nvPr/>
            </p:nvSpPr>
            <p:spPr>
              <a:xfrm>
                <a:off x="2230292" y="4051435"/>
                <a:ext cx="1866039" cy="1615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70F470-91C1-0CC7-926E-3127178696A3}"/>
                  </a:ext>
                </a:extLst>
              </p:cNvPr>
              <p:cNvSpPr/>
              <p:nvPr/>
            </p:nvSpPr>
            <p:spPr>
              <a:xfrm>
                <a:off x="2427194" y="4204316"/>
                <a:ext cx="1485097" cy="76491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LR</a:t>
                </a:r>
                <a:endParaRPr lang="en-IN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E05198F-84B1-2A50-BB97-72B43111AB7C}"/>
                  </a:ext>
                </a:extLst>
              </p:cNvPr>
              <p:cNvSpPr/>
              <p:nvPr/>
            </p:nvSpPr>
            <p:spPr>
              <a:xfrm>
                <a:off x="2427194" y="5113910"/>
                <a:ext cx="1485097" cy="3789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RF</a:t>
                </a:r>
                <a:endParaRPr lang="en-IN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E52083-11BA-7276-1BBF-2DCE4191D148}"/>
                </a:ext>
              </a:extLst>
            </p:cNvPr>
            <p:cNvSpPr txBox="1"/>
            <p:nvPr/>
          </p:nvSpPr>
          <p:spPr>
            <a:xfrm>
              <a:off x="2800561" y="5750863"/>
              <a:ext cx="2201167" cy="3385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Healthy or Stone</a:t>
              </a:r>
              <a:endPara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Elbow Connector 54">
              <a:extLst>
                <a:ext uri="{FF2B5EF4-FFF2-40B4-BE49-F238E27FC236}">
                  <a16:creationId xmlns:a16="http://schemas.microsoft.com/office/drawing/2014/main" id="{0B1A1C9F-6D56-82A0-D8E8-87DB173091AC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963265" y="1697377"/>
              <a:ext cx="613957" cy="2256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55">
              <a:extLst>
                <a:ext uri="{FF2B5EF4-FFF2-40B4-BE49-F238E27FC236}">
                  <a16:creationId xmlns:a16="http://schemas.microsoft.com/office/drawing/2014/main" id="{7F9DFEE1-C030-0A11-EF05-E8829466BE08}"/>
                </a:ext>
              </a:extLst>
            </p:cNvPr>
            <p:cNvCxnSpPr>
              <a:stCxn id="13" idx="3"/>
              <a:endCxn id="42" idx="1"/>
            </p:cNvCxnSpPr>
            <p:nvPr/>
          </p:nvCxnSpPr>
          <p:spPr>
            <a:xfrm flipV="1">
              <a:off x="7698450" y="3682531"/>
              <a:ext cx="956706" cy="30640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56">
              <a:extLst>
                <a:ext uri="{FF2B5EF4-FFF2-40B4-BE49-F238E27FC236}">
                  <a16:creationId xmlns:a16="http://schemas.microsoft.com/office/drawing/2014/main" id="{C5E1D7C7-4DBB-E62E-A173-DB6E3F3078C0}"/>
                </a:ext>
              </a:extLst>
            </p:cNvPr>
            <p:cNvCxnSpPr>
              <a:stCxn id="15" idx="1"/>
              <a:endCxn id="39" idx="3"/>
            </p:cNvCxnSpPr>
            <p:nvPr/>
          </p:nvCxnSpPr>
          <p:spPr>
            <a:xfrm rot="10800000">
              <a:off x="5097228" y="4656925"/>
              <a:ext cx="479994" cy="37616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E581A-E3A1-0CE1-74A3-03FE51012E71}"/>
                </a:ext>
              </a:extLst>
            </p:cNvPr>
            <p:cNvGrpSpPr/>
            <p:nvPr/>
          </p:nvGrpSpPr>
          <p:grpSpPr>
            <a:xfrm>
              <a:off x="8440050" y="4698100"/>
              <a:ext cx="1798050" cy="1448412"/>
              <a:chOff x="6941464" y="3592791"/>
              <a:chExt cx="1712568" cy="191926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FA36902-4CC9-1D09-0DDA-458A5C003E20}"/>
                  </a:ext>
                </a:extLst>
              </p:cNvPr>
              <p:cNvSpPr/>
              <p:nvPr/>
            </p:nvSpPr>
            <p:spPr>
              <a:xfrm>
                <a:off x="6941464" y="3592791"/>
                <a:ext cx="1712568" cy="1919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CEC684A-125E-4091-F0DC-1BB31AC0DF54}"/>
                  </a:ext>
                </a:extLst>
              </p:cNvPr>
              <p:cNvSpPr/>
              <p:nvPr/>
            </p:nvSpPr>
            <p:spPr>
              <a:xfrm>
                <a:off x="7059785" y="3695590"/>
                <a:ext cx="1485097" cy="3789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endParaRPr lang="en-IN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4390FD4-E98C-1E24-BF66-3951BE3EBBDF}"/>
                  </a:ext>
                </a:extLst>
              </p:cNvPr>
              <p:cNvSpPr/>
              <p:nvPr/>
            </p:nvSpPr>
            <p:spPr>
              <a:xfrm>
                <a:off x="7059785" y="4122694"/>
                <a:ext cx="1485097" cy="3789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:endParaRPr lang="en-IN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8" name="Elbow Connector 59">
              <a:extLst>
                <a:ext uri="{FF2B5EF4-FFF2-40B4-BE49-F238E27FC236}">
                  <a16:creationId xmlns:a16="http://schemas.microsoft.com/office/drawing/2014/main" id="{A67682AE-DAC0-6942-F72D-ED95BFC578CE}"/>
                </a:ext>
              </a:extLst>
            </p:cNvPr>
            <p:cNvCxnSpPr>
              <a:stCxn id="16" idx="1"/>
              <a:endCxn id="23" idx="0"/>
            </p:cNvCxnSpPr>
            <p:nvPr/>
          </p:nvCxnSpPr>
          <p:spPr>
            <a:xfrm rot="10800000">
              <a:off x="3901146" y="5750863"/>
              <a:ext cx="1676077" cy="273706"/>
            </a:xfrm>
            <a:prstGeom prst="bentConnector4">
              <a:avLst>
                <a:gd name="adj1" fmla="val 17168"/>
                <a:gd name="adj2" fmla="val 18352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C62F2B-7C3E-01A4-9029-44AF356DECF8}"/>
                </a:ext>
              </a:extLst>
            </p:cNvPr>
            <p:cNvSpPr/>
            <p:nvPr/>
          </p:nvSpPr>
          <p:spPr>
            <a:xfrm>
              <a:off x="8564277" y="5411634"/>
              <a:ext cx="1559225" cy="2859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Recall</a:t>
              </a:r>
              <a:endParaRPr lang="en-IN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1FCCB8E-ADE7-3E42-601B-8145B5C134D5}"/>
                </a:ext>
              </a:extLst>
            </p:cNvPr>
            <p:cNvSpPr/>
            <p:nvPr/>
          </p:nvSpPr>
          <p:spPr>
            <a:xfrm>
              <a:off x="8564277" y="5755109"/>
              <a:ext cx="1559225" cy="2859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F1-Score</a:t>
              </a:r>
              <a:endParaRPr lang="en-IN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63">
              <a:extLst>
                <a:ext uri="{FF2B5EF4-FFF2-40B4-BE49-F238E27FC236}">
                  <a16:creationId xmlns:a16="http://schemas.microsoft.com/office/drawing/2014/main" id="{0F6561B6-ACE1-4C8C-69AD-A39B914BFAD1}"/>
                </a:ext>
              </a:extLst>
            </p:cNvPr>
            <p:cNvCxnSpPr>
              <a:stCxn id="16" idx="3"/>
            </p:cNvCxnSpPr>
            <p:nvPr/>
          </p:nvCxnSpPr>
          <p:spPr>
            <a:xfrm flipV="1">
              <a:off x="7698450" y="5323135"/>
              <a:ext cx="822291" cy="70143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4C66FE-AD91-6F7F-C080-97BE9F9B0550}"/>
                </a:ext>
              </a:extLst>
            </p:cNvPr>
            <p:cNvSpPr txBox="1"/>
            <p:nvPr/>
          </p:nvSpPr>
          <p:spPr>
            <a:xfrm>
              <a:off x="1888371" y="3787742"/>
              <a:ext cx="148775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Proposed System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EA52CC-F557-5DC6-99D0-CE99EAB3D062}"/>
                </a:ext>
              </a:extLst>
            </p:cNvPr>
            <p:cNvSpPr txBox="1"/>
            <p:nvPr/>
          </p:nvSpPr>
          <p:spPr>
            <a:xfrm>
              <a:off x="1888370" y="4656923"/>
              <a:ext cx="149613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Existing System</a:t>
              </a:r>
            </a:p>
          </p:txBody>
        </p:sp>
        <p:cxnSp>
          <p:nvCxnSpPr>
            <p:cNvPr id="34" name="Elbow Connector 66">
              <a:extLst>
                <a:ext uri="{FF2B5EF4-FFF2-40B4-BE49-F238E27FC236}">
                  <a16:creationId xmlns:a16="http://schemas.microsoft.com/office/drawing/2014/main" id="{5D46DCD6-05CF-E65C-93B1-70B65C16089C}"/>
                </a:ext>
              </a:extLst>
            </p:cNvPr>
            <p:cNvCxnSpPr>
              <a:stCxn id="32" idx="0"/>
              <a:endCxn id="40" idx="0"/>
            </p:cNvCxnSpPr>
            <p:nvPr/>
          </p:nvCxnSpPr>
          <p:spPr>
            <a:xfrm rot="16200000" flipH="1">
              <a:off x="3306886" y="3113103"/>
              <a:ext cx="441235" cy="1790513"/>
            </a:xfrm>
            <a:prstGeom prst="bentConnector3">
              <a:avLst>
                <a:gd name="adj1" fmla="val -5180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67">
              <a:extLst>
                <a:ext uri="{FF2B5EF4-FFF2-40B4-BE49-F238E27FC236}">
                  <a16:creationId xmlns:a16="http://schemas.microsoft.com/office/drawing/2014/main" id="{B6ED9317-13E8-80D7-87AE-652E7E9D4DDF}"/>
                </a:ext>
              </a:extLst>
            </p:cNvPr>
            <p:cNvCxnSpPr>
              <a:stCxn id="33" idx="3"/>
              <a:endCxn id="39" idx="2"/>
            </p:cNvCxnSpPr>
            <p:nvPr/>
          </p:nvCxnSpPr>
          <p:spPr>
            <a:xfrm>
              <a:off x="3384505" y="4810812"/>
              <a:ext cx="1033575" cy="373958"/>
            </a:xfrm>
            <a:prstGeom prst="bentConnector4">
              <a:avLst>
                <a:gd name="adj1" fmla="val 17146"/>
                <a:gd name="adj2" fmla="val 16113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EF1447B-763F-40FC-3BF6-4D42D0AC588B}"/>
              </a:ext>
            </a:extLst>
          </p:cNvPr>
          <p:cNvSpPr txBox="1"/>
          <p:nvPr/>
        </p:nvSpPr>
        <p:spPr>
          <a:xfrm>
            <a:off x="385045" y="5704546"/>
            <a:ext cx="158559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Stone, </a:t>
            </a:r>
          </a:p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Size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47E588-A15C-9426-2379-70C6E6F71057}"/>
              </a:ext>
            </a:extLst>
          </p:cNvPr>
          <p:cNvCxnSpPr/>
          <p:nvPr/>
        </p:nvCxnSpPr>
        <p:spPr>
          <a:xfrm flipH="1" flipV="1">
            <a:off x="1970642" y="5966156"/>
            <a:ext cx="535631" cy="2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46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2982-3514-57A1-2F09-9C85110D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Modules:</a:t>
            </a: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52D4F981-64D5-3367-01BC-923AC7B33C1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FFE038-D2DC-DFC0-90A1-ABBF31EB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240" y="1604682"/>
            <a:ext cx="10515600" cy="4643401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1: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Collection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2: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3: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4: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Splitting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5: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 Model Development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6: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Estimation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00331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7FB2-CA1A-D9DE-A90D-ECB9CB76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8907"/>
          </a:xfrm>
        </p:spPr>
        <p:txBody>
          <a:bodyPr/>
          <a:lstStyle/>
          <a:p>
            <a:r>
              <a:rPr 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Collection:</a:t>
            </a:r>
            <a:endParaRPr lang="en-US" b="1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B1C7F-A293-AF2D-9289-B62979B04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033"/>
            <a:ext cx="10515600" cy="470292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a image which contain a stoned image and non stoned image and stored in the dataset.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odels to spot kidney stones accurately.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B3150621-0C65-8E16-7CFE-EB2C3A7F8A8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EF4A8-DA39-3C33-93AF-0A3D2C718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80" y="3393697"/>
            <a:ext cx="1865376" cy="1865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C9566-F946-C31D-19C0-4699DA57D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04" y="3163573"/>
            <a:ext cx="15525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CA739-F1AB-9CFA-1DC7-BC5E17B72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02" y="3163573"/>
            <a:ext cx="1733451" cy="209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63E9C4-F49D-93F3-1C26-FA3B0640AFFF}"/>
              </a:ext>
            </a:extLst>
          </p:cNvPr>
          <p:cNvSpPr txBox="1"/>
          <p:nvPr/>
        </p:nvSpPr>
        <p:spPr>
          <a:xfrm>
            <a:off x="2409119" y="5533351"/>
            <a:ext cx="216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BD22E-0048-C54C-E886-CABD782993E7}"/>
              </a:ext>
            </a:extLst>
          </p:cNvPr>
          <p:cNvSpPr txBox="1"/>
          <p:nvPr/>
        </p:nvSpPr>
        <p:spPr>
          <a:xfrm>
            <a:off x="5568475" y="5552832"/>
            <a:ext cx="254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STONE CONTAIN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385C1-0D13-FC5C-20FE-E36D8808D762}"/>
              </a:ext>
            </a:extLst>
          </p:cNvPr>
          <p:cNvSpPr txBox="1"/>
          <p:nvPr/>
        </p:nvSpPr>
        <p:spPr>
          <a:xfrm>
            <a:off x="8174900" y="5541113"/>
            <a:ext cx="254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STONE FREE IMAGE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A3D0DC-F153-52EC-3A65-F7F78D232EB5}"/>
              </a:ext>
            </a:extLst>
          </p:cNvPr>
          <p:cNvCxnSpPr/>
          <p:nvPr/>
        </p:nvCxnSpPr>
        <p:spPr>
          <a:xfrm>
            <a:off x="4095262" y="4246626"/>
            <a:ext cx="112541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F395F7-06A3-8C24-7940-F91BD78E414D}"/>
              </a:ext>
            </a:extLst>
          </p:cNvPr>
          <p:cNvSpPr txBox="1"/>
          <p:nvPr/>
        </p:nvSpPr>
        <p:spPr>
          <a:xfrm>
            <a:off x="6966142" y="3677203"/>
            <a:ext cx="2338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</a:t>
            </a:r>
            <a:r>
              <a:rPr lang="en-US" sz="60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6570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0B88-99F5-A598-BFA3-F11219AD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71"/>
            <a:ext cx="10515600" cy="1076444"/>
          </a:xfrm>
        </p:spPr>
        <p:txBody>
          <a:bodyPr/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72945-25C1-8CB7-DCEE-711F3E7AA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54"/>
            <a:ext cx="10515600" cy="464040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esize all the collected images to a standard size.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preprocessing tasks. </a:t>
            </a: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E3A40963-9F2B-8971-AE9D-FC53D335F09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Image preprocessing steps. Image preprocessing steps were performed to... |  Download Scientific Diagram">
            <a:extLst>
              <a:ext uri="{FF2B5EF4-FFF2-40B4-BE49-F238E27FC236}">
                <a16:creationId xmlns:a16="http://schemas.microsoft.com/office/drawing/2014/main" id="{4ED5E8DE-0147-E9C2-66CA-D2735EF76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42035" y="2800429"/>
            <a:ext cx="3143885" cy="300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preprocessing steps. Image preprocessing steps were performed to... |  Download Scientific Diagram">
            <a:extLst>
              <a:ext uri="{FF2B5EF4-FFF2-40B4-BE49-F238E27FC236}">
                <a16:creationId xmlns:a16="http://schemas.microsoft.com/office/drawing/2014/main" id="{8543622A-857B-C259-5E4F-EE7491E60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6"/>
          <a:stretch/>
        </p:blipFill>
        <p:spPr bwMode="auto">
          <a:xfrm>
            <a:off x="7355840" y="2800429"/>
            <a:ext cx="3027528" cy="300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1A7608-1F63-E13B-AFAB-8B9E4C64FC2D}"/>
              </a:ext>
            </a:extLst>
          </p:cNvPr>
          <p:cNvCxnSpPr/>
          <p:nvPr/>
        </p:nvCxnSpPr>
        <p:spPr>
          <a:xfrm>
            <a:off x="4541520" y="4165600"/>
            <a:ext cx="2357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CB3FA0-BD72-28A3-38AF-0AE635996385}"/>
              </a:ext>
            </a:extLst>
          </p:cNvPr>
          <p:cNvSpPr txBox="1"/>
          <p:nvPr/>
        </p:nvSpPr>
        <p:spPr>
          <a:xfrm>
            <a:off x="4897120" y="3717595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Preprocessing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DCC2E-C58D-2404-7A63-17F5ADE38090}"/>
              </a:ext>
            </a:extLst>
          </p:cNvPr>
          <p:cNvSpPr txBox="1"/>
          <p:nvPr/>
        </p:nvSpPr>
        <p:spPr>
          <a:xfrm>
            <a:off x="1117600" y="5916317"/>
            <a:ext cx="306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Abdominal X-Ray image before preprocessing.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4F9B-E585-4F0A-F30E-557F62299E42}"/>
              </a:ext>
            </a:extLst>
          </p:cNvPr>
          <p:cNvSpPr txBox="1"/>
          <p:nvPr/>
        </p:nvSpPr>
        <p:spPr>
          <a:xfrm>
            <a:off x="7335444" y="5909064"/>
            <a:ext cx="306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brightness &amp; contrast and Improve the quality.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176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D05F-F95A-5197-1627-7AB5346B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</a:t>
            </a:r>
            <a:endParaRPr lang="en-US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5170-0806-4B21-38FA-9C49ACA37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54"/>
            <a:ext cx="10515600" cy="464040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inding important details in the images that help tell urinary stones apart from the surrounding tissues &amp; looking for patterns for accurately.</a:t>
            </a: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BBCE20A1-8D4E-5DAD-8D81-F5996B3910E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T scan of the abdomen and pelvis showing a renal stone in the lower... |  Download Scientific Diagram">
            <a:extLst>
              <a:ext uri="{FF2B5EF4-FFF2-40B4-BE49-F238E27FC236}">
                <a16:creationId xmlns:a16="http://schemas.microsoft.com/office/drawing/2014/main" id="{DBCB932B-B16B-3BF4-6FD6-B393CDD76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236" y="2949614"/>
            <a:ext cx="3027529" cy="300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preprocessing steps. Image preprocessing steps were performed to... |  Download Scientific Diagram">
            <a:extLst>
              <a:ext uri="{FF2B5EF4-FFF2-40B4-BE49-F238E27FC236}">
                <a16:creationId xmlns:a16="http://schemas.microsoft.com/office/drawing/2014/main" id="{598317DE-5936-1647-7808-6E76B8CC7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6"/>
          <a:stretch/>
        </p:blipFill>
        <p:spPr bwMode="auto">
          <a:xfrm>
            <a:off x="1894916" y="2949614"/>
            <a:ext cx="3027528" cy="300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B3AD49-CC5C-215E-481D-71782DDF0A41}"/>
              </a:ext>
            </a:extLst>
          </p:cNvPr>
          <p:cNvCxnSpPr/>
          <p:nvPr/>
        </p:nvCxnSpPr>
        <p:spPr>
          <a:xfrm>
            <a:off x="5120640" y="4450080"/>
            <a:ext cx="167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7922C0-9511-FA1B-422B-BE2CA49469FB}"/>
              </a:ext>
            </a:extLst>
          </p:cNvPr>
          <p:cNvSpPr txBox="1"/>
          <p:nvPr/>
        </p:nvSpPr>
        <p:spPr>
          <a:xfrm>
            <a:off x="5511648" y="4020675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Extract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BD469-5AAD-BB52-8685-CD521FE44E06}"/>
              </a:ext>
            </a:extLst>
          </p:cNvPr>
          <p:cNvSpPr txBox="1"/>
          <p:nvPr/>
        </p:nvSpPr>
        <p:spPr>
          <a:xfrm>
            <a:off x="1981200" y="5992297"/>
            <a:ext cx="28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Pre-Processed Image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64C5A-6E04-8882-9B58-67EB606427D5}"/>
              </a:ext>
            </a:extLst>
          </p:cNvPr>
          <p:cNvSpPr txBox="1"/>
          <p:nvPr/>
        </p:nvSpPr>
        <p:spPr>
          <a:xfrm>
            <a:off x="7244080" y="5967007"/>
            <a:ext cx="285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for patterns like color, texture etc..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098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B95D-5780-8B8E-578C-28044502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217"/>
          </a:xfrm>
        </p:spPr>
        <p:txBody>
          <a:bodyPr/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Splitting:</a:t>
            </a:r>
            <a:endParaRPr lang="en-US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5A8C-518E-D3A2-F678-1047551BB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034"/>
            <a:ext cx="10515600" cy="470292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plit the dataset into two subsets: the training set and the testing set.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raining set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 the model patterns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esting set - evaluate the model </a:t>
            </a:r>
          </a:p>
          <a:p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18CC8C2D-0629-3A39-3D81-975909B8F7D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7C599EB1-411B-DEB3-56D7-07421F797A42}"/>
              </a:ext>
            </a:extLst>
          </p:cNvPr>
          <p:cNvSpPr/>
          <p:nvPr/>
        </p:nvSpPr>
        <p:spPr>
          <a:xfrm>
            <a:off x="609600" y="3566160"/>
            <a:ext cx="1727200" cy="141224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DATASET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7B5B8E-DCBB-E904-4834-5EC62EDE5FCD}"/>
              </a:ext>
            </a:extLst>
          </p:cNvPr>
          <p:cNvSpPr/>
          <p:nvPr/>
        </p:nvSpPr>
        <p:spPr>
          <a:xfrm>
            <a:off x="4102100" y="4978400"/>
            <a:ext cx="1727200" cy="141224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TESTING SET</a:t>
            </a:r>
            <a:endParaRPr lang="en-IN" b="1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03545DC-0EE0-6494-D481-EA4CE1A85E79}"/>
              </a:ext>
            </a:extLst>
          </p:cNvPr>
          <p:cNvSpPr/>
          <p:nvPr/>
        </p:nvSpPr>
        <p:spPr>
          <a:xfrm>
            <a:off x="4102100" y="3164840"/>
            <a:ext cx="1727200" cy="141224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  <a:endParaRPr lang="en-IN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BC2916-7282-4F96-9CB3-B0E446EB3C24}"/>
              </a:ext>
            </a:extLst>
          </p:cNvPr>
          <p:cNvCxnSpPr/>
          <p:nvPr/>
        </p:nvCxnSpPr>
        <p:spPr>
          <a:xfrm flipV="1">
            <a:off x="2499360" y="3681829"/>
            <a:ext cx="1524000" cy="422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E64B54-E344-E4E3-097D-B98EAA0B9CA1}"/>
              </a:ext>
            </a:extLst>
          </p:cNvPr>
          <p:cNvCxnSpPr>
            <a:cxnSpLocks/>
          </p:cNvCxnSpPr>
          <p:nvPr/>
        </p:nvCxnSpPr>
        <p:spPr>
          <a:xfrm>
            <a:off x="2580640" y="4512826"/>
            <a:ext cx="1407160" cy="748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F46C4C-0C06-6FE5-1856-E5FF14FD94CE}"/>
              </a:ext>
            </a:extLst>
          </p:cNvPr>
          <p:cNvSpPr txBox="1"/>
          <p:nvPr/>
        </p:nvSpPr>
        <p:spPr>
          <a:xfrm rot="20591116">
            <a:off x="2885171" y="3429000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75%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4FC67-7427-AA91-0DFC-7FD404852AD3}"/>
              </a:ext>
            </a:extLst>
          </p:cNvPr>
          <p:cNvSpPr txBox="1"/>
          <p:nvPr/>
        </p:nvSpPr>
        <p:spPr>
          <a:xfrm rot="1838655">
            <a:off x="3088460" y="4595552"/>
            <a:ext cx="83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25%</a:t>
            </a:r>
            <a:endParaRPr lang="en-IN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2B2679-DD93-F264-8CC1-5E59D5B2F00A}"/>
              </a:ext>
            </a:extLst>
          </p:cNvPr>
          <p:cNvSpPr/>
          <p:nvPr/>
        </p:nvSpPr>
        <p:spPr>
          <a:xfrm>
            <a:off x="7498080" y="3063239"/>
            <a:ext cx="1808480" cy="5029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SAMPLE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D50D8A-2CB9-DE1E-5205-B3CDDE9E6B26}"/>
              </a:ext>
            </a:extLst>
          </p:cNvPr>
          <p:cNvSpPr/>
          <p:nvPr/>
        </p:nvSpPr>
        <p:spPr>
          <a:xfrm>
            <a:off x="7498080" y="4118187"/>
            <a:ext cx="1808480" cy="5029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QUERY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EE14B4-6AA6-C1D9-D376-960A2EE566B7}"/>
              </a:ext>
            </a:extLst>
          </p:cNvPr>
          <p:cNvCxnSpPr/>
          <p:nvPr/>
        </p:nvCxnSpPr>
        <p:spPr>
          <a:xfrm flipV="1">
            <a:off x="5943600" y="3354754"/>
            <a:ext cx="1524000" cy="422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4F25EF-ED53-AFA5-284D-D3FE5CD4CB6C}"/>
              </a:ext>
            </a:extLst>
          </p:cNvPr>
          <p:cNvCxnSpPr/>
          <p:nvPr/>
        </p:nvCxnSpPr>
        <p:spPr>
          <a:xfrm flipV="1">
            <a:off x="5911850" y="5172560"/>
            <a:ext cx="1524000" cy="422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8353AB-ECB8-2525-34E5-D51DEDDBB254}"/>
              </a:ext>
            </a:extLst>
          </p:cNvPr>
          <p:cNvCxnSpPr>
            <a:cxnSpLocks/>
          </p:cNvCxnSpPr>
          <p:nvPr/>
        </p:nvCxnSpPr>
        <p:spPr>
          <a:xfrm>
            <a:off x="5913120" y="4032997"/>
            <a:ext cx="1554480" cy="336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B8DE5-B875-3871-3B2D-FDB60616022B}"/>
              </a:ext>
            </a:extLst>
          </p:cNvPr>
          <p:cNvCxnSpPr>
            <a:cxnSpLocks/>
          </p:cNvCxnSpPr>
          <p:nvPr/>
        </p:nvCxnSpPr>
        <p:spPr>
          <a:xfrm>
            <a:off x="5913120" y="5823096"/>
            <a:ext cx="1554480" cy="3237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509C2E6-742C-EFB5-B48F-E0160C2CD779}"/>
              </a:ext>
            </a:extLst>
          </p:cNvPr>
          <p:cNvSpPr/>
          <p:nvPr/>
        </p:nvSpPr>
        <p:spPr>
          <a:xfrm>
            <a:off x="7498080" y="4949808"/>
            <a:ext cx="1808480" cy="5029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SUPPORT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DFCB0FD-96E0-0082-B988-AC7ABDF82880}"/>
              </a:ext>
            </a:extLst>
          </p:cNvPr>
          <p:cNvSpPr/>
          <p:nvPr/>
        </p:nvSpPr>
        <p:spPr>
          <a:xfrm>
            <a:off x="7498080" y="5895392"/>
            <a:ext cx="1808480" cy="5029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02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DF63-D828-4FD8-9440-CB0205C4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71" y="1845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altLang="en-US" sz="4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4200" i="1" u="sng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CBC914C1-79FB-4651-BDDE-BB7CA44459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904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9B5D8-1F2F-4973-830A-41592DB0181D}"/>
              </a:ext>
            </a:extLst>
          </p:cNvPr>
          <p:cNvSpPr txBox="1"/>
          <p:nvPr/>
        </p:nvSpPr>
        <p:spPr>
          <a:xfrm>
            <a:off x="651018" y="186132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aim is to detect the stones and measure the size of the stone in x-ray images by using LR algorithm.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6626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68A1-4387-5824-B3ED-E59E20B5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 Model Development:</a:t>
            </a:r>
            <a:endParaRPr lang="en-US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9B45-EAF7-97A3-C697-FD0966393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54"/>
            <a:ext cx="10515600" cy="4640409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figures out how to tell if a picture contains a urinary stone or not.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helps us build a system that can automatically identify urinary stones.</a:t>
            </a:r>
          </a:p>
          <a:p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7AF06C4A-34B0-58B6-1094-2A6613DE0E2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CCC4732-14DD-88A4-CDA4-AF5D0589F0E7}"/>
              </a:ext>
            </a:extLst>
          </p:cNvPr>
          <p:cNvSpPr/>
          <p:nvPr/>
        </p:nvSpPr>
        <p:spPr>
          <a:xfrm>
            <a:off x="1503680" y="3210560"/>
            <a:ext cx="802640" cy="68072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2A64A3-0396-ACEA-6513-9EE979A9BBE8}"/>
              </a:ext>
            </a:extLst>
          </p:cNvPr>
          <p:cNvSpPr/>
          <p:nvPr/>
        </p:nvSpPr>
        <p:spPr>
          <a:xfrm>
            <a:off x="1503680" y="4136147"/>
            <a:ext cx="802640" cy="68072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DA130A-D9FA-BDC1-61E4-EA41BD3E493F}"/>
              </a:ext>
            </a:extLst>
          </p:cNvPr>
          <p:cNvSpPr/>
          <p:nvPr/>
        </p:nvSpPr>
        <p:spPr>
          <a:xfrm>
            <a:off x="1503680" y="5070792"/>
            <a:ext cx="802640" cy="68072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X3</a:t>
            </a:r>
            <a:endParaRPr lang="en-IN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013239C-E04B-471F-1137-B5E7165FE9A2}"/>
              </a:ext>
            </a:extLst>
          </p:cNvPr>
          <p:cNvSpPr/>
          <p:nvPr/>
        </p:nvSpPr>
        <p:spPr>
          <a:xfrm>
            <a:off x="5212080" y="3033788"/>
            <a:ext cx="2194560" cy="2844797"/>
          </a:xfrm>
          <a:prstGeom prst="can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LR MODEL</a:t>
            </a:r>
            <a:endParaRPr lang="en-IN" sz="20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97B16-27D1-3196-9DB4-BEF577A6F266}"/>
              </a:ext>
            </a:extLst>
          </p:cNvPr>
          <p:cNvCxnSpPr/>
          <p:nvPr/>
        </p:nvCxnSpPr>
        <p:spPr>
          <a:xfrm>
            <a:off x="2499360" y="3576320"/>
            <a:ext cx="25196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DC5DB3-0614-D815-4E5D-98ED8CB8996B}"/>
              </a:ext>
            </a:extLst>
          </p:cNvPr>
          <p:cNvCxnSpPr/>
          <p:nvPr/>
        </p:nvCxnSpPr>
        <p:spPr>
          <a:xfrm>
            <a:off x="2499360" y="4456187"/>
            <a:ext cx="25196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2DE6DF-D6C1-0AD8-7BFE-61BD1B015B79}"/>
              </a:ext>
            </a:extLst>
          </p:cNvPr>
          <p:cNvCxnSpPr/>
          <p:nvPr/>
        </p:nvCxnSpPr>
        <p:spPr>
          <a:xfrm>
            <a:off x="2499360" y="5411152"/>
            <a:ext cx="25196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DC20DA-96F6-16D8-5601-88FEDD919EE7}"/>
              </a:ext>
            </a:extLst>
          </p:cNvPr>
          <p:cNvSpPr txBox="1"/>
          <p:nvPr/>
        </p:nvSpPr>
        <p:spPr>
          <a:xfrm>
            <a:off x="3398520" y="3154957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Y1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5A5705-AC2E-EC93-53BB-5AB7CCF5E307}"/>
              </a:ext>
            </a:extLst>
          </p:cNvPr>
          <p:cNvSpPr txBox="1"/>
          <p:nvPr/>
        </p:nvSpPr>
        <p:spPr>
          <a:xfrm>
            <a:off x="3398520" y="4063518"/>
            <a:ext cx="19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Y2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4ABFC-DCEA-ED51-CD0D-7A171E2F3CCB}"/>
              </a:ext>
            </a:extLst>
          </p:cNvPr>
          <p:cNvSpPr txBox="1"/>
          <p:nvPr/>
        </p:nvSpPr>
        <p:spPr>
          <a:xfrm>
            <a:off x="3401060" y="4989079"/>
            <a:ext cx="19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Y3</a:t>
            </a:r>
            <a:endParaRPr lang="en-IN" dirty="0"/>
          </a:p>
        </p:txBody>
      </p:sp>
      <p:sp>
        <p:nvSpPr>
          <p:cNvPr id="16" name="AutoShape 2" descr="Kidney Stones: Symptoms, Causes, Types &amp; Treatment | Wockhardt Hospitals">
            <a:extLst>
              <a:ext uri="{FF2B5EF4-FFF2-40B4-BE49-F238E27FC236}">
                <a16:creationId xmlns:a16="http://schemas.microsoft.com/office/drawing/2014/main" id="{EF11D2C5-EFA2-3343-6010-E86CA29736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4" name="Picture 12" descr="Kidney Stones Specialist Columbus Ohio | Signs of Kidney Stones">
            <a:extLst>
              <a:ext uri="{FF2B5EF4-FFF2-40B4-BE49-F238E27FC236}">
                <a16:creationId xmlns:a16="http://schemas.microsoft.com/office/drawing/2014/main" id="{776D5E61-99ED-3674-AD9F-97F74B7F5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37"/>
          <a:stretch/>
        </p:blipFill>
        <p:spPr bwMode="auto">
          <a:xfrm>
            <a:off x="9141460" y="2645464"/>
            <a:ext cx="1770380" cy="181072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Kidney Stones Specialist Columbus Ohio | Signs of Kidney Stones">
            <a:extLst>
              <a:ext uri="{FF2B5EF4-FFF2-40B4-BE49-F238E27FC236}">
                <a16:creationId xmlns:a16="http://schemas.microsoft.com/office/drawing/2014/main" id="{6DF87DAA-3555-D1BA-79C4-4F7B642DA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0"/>
          <a:stretch/>
        </p:blipFill>
        <p:spPr bwMode="auto">
          <a:xfrm>
            <a:off x="9141460" y="4692311"/>
            <a:ext cx="1770380" cy="181072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F61F74-8443-1ACE-E284-F1BA9290484D}"/>
              </a:ext>
            </a:extLst>
          </p:cNvPr>
          <p:cNvCxnSpPr>
            <a:cxnSpLocks/>
          </p:cNvCxnSpPr>
          <p:nvPr/>
        </p:nvCxnSpPr>
        <p:spPr>
          <a:xfrm>
            <a:off x="7599680" y="4989079"/>
            <a:ext cx="1381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580934-CB30-7A22-5681-FD42325B6307}"/>
              </a:ext>
            </a:extLst>
          </p:cNvPr>
          <p:cNvCxnSpPr>
            <a:cxnSpLocks/>
          </p:cNvCxnSpPr>
          <p:nvPr/>
        </p:nvCxnSpPr>
        <p:spPr>
          <a:xfrm>
            <a:off x="7599680" y="3739399"/>
            <a:ext cx="13817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7250BD-43DA-D5BA-7BF8-D48997622966}"/>
              </a:ext>
            </a:extLst>
          </p:cNvPr>
          <p:cNvSpPr txBox="1"/>
          <p:nvPr/>
        </p:nvSpPr>
        <p:spPr>
          <a:xfrm>
            <a:off x="11064240" y="3276600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STONE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E27BB-438C-B44C-C642-D6993081DCEF}"/>
              </a:ext>
            </a:extLst>
          </p:cNvPr>
          <p:cNvSpPr txBox="1"/>
          <p:nvPr/>
        </p:nvSpPr>
        <p:spPr>
          <a:xfrm>
            <a:off x="10998200" y="5321446"/>
            <a:ext cx="88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STONE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25D29D-1CF0-71A9-3352-BAC52A0359B4}"/>
              </a:ext>
            </a:extLst>
          </p:cNvPr>
          <p:cNvSpPr txBox="1"/>
          <p:nvPr/>
        </p:nvSpPr>
        <p:spPr>
          <a:xfrm>
            <a:off x="2733040" y="5916317"/>
            <a:ext cx="327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</a:t>
            </a:r>
            <a:r>
              <a:rPr lang="en-US" dirty="0"/>
              <a:t>: X1,X2,X3; </a:t>
            </a:r>
            <a:r>
              <a:rPr lang="en-US" b="1" dirty="0"/>
              <a:t>IMAGES</a:t>
            </a:r>
            <a:r>
              <a:rPr lang="en-US" dirty="0"/>
              <a:t>:Y1,Y2,Y3;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9508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0A91-C65E-9D60-C4DB-49606889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4752"/>
          </a:xfrm>
        </p:spPr>
        <p:txBody>
          <a:bodyPr/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Estimation:</a:t>
            </a:r>
            <a:endParaRPr lang="en-US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8857B-0D0D-828B-B7C5-01043D4A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54"/>
            <a:ext cx="10515600" cy="46404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check how well it performs using the testing dataset. And also use a performance metrics like accuracy, precision, recall, and F1 score to evaluate its effectiveness.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5294FD59-ED10-1727-4C03-C5EE7F84016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Precision | Definition, Precision Vs Accuracy, Recall, Formula and Example">
            <a:extLst>
              <a:ext uri="{FF2B5EF4-FFF2-40B4-BE49-F238E27FC236}">
                <a16:creationId xmlns:a16="http://schemas.microsoft.com/office/drawing/2014/main" id="{48498B18-5BC9-1111-58F8-6FAEFF52A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1" t="12860" r="32489" b="24830"/>
          <a:stretch/>
        </p:blipFill>
        <p:spPr bwMode="auto">
          <a:xfrm>
            <a:off x="1341120" y="3856758"/>
            <a:ext cx="1102360" cy="7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recision | Definition, Precision Vs Accuracy, Recall, Formula and Example">
            <a:extLst>
              <a:ext uri="{FF2B5EF4-FFF2-40B4-BE49-F238E27FC236}">
                <a16:creationId xmlns:a16="http://schemas.microsoft.com/office/drawing/2014/main" id="{30E85597-5CC5-8024-4A7C-40C8F53E5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9341" r="67333" b="29757"/>
          <a:stretch/>
        </p:blipFill>
        <p:spPr bwMode="auto">
          <a:xfrm>
            <a:off x="1341120" y="3001242"/>
            <a:ext cx="853440" cy="7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 Practical Guide to F1 Score | Aporia">
            <a:extLst>
              <a:ext uri="{FF2B5EF4-FFF2-40B4-BE49-F238E27FC236}">
                <a16:creationId xmlns:a16="http://schemas.microsoft.com/office/drawing/2014/main" id="{430371DC-B284-595F-B9CA-B46434C02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2" t="20652" r="42333" b="26301"/>
          <a:stretch/>
        </p:blipFill>
        <p:spPr bwMode="auto">
          <a:xfrm>
            <a:off x="1341120" y="4713174"/>
            <a:ext cx="853440" cy="89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 Practical Guide to F1 Score | Aporia">
            <a:extLst>
              <a:ext uri="{FF2B5EF4-FFF2-40B4-BE49-F238E27FC236}">
                <a16:creationId xmlns:a16="http://schemas.microsoft.com/office/drawing/2014/main" id="{6F6A3884-6611-BCE6-BAB9-BBE058B9F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3" t="23354" r="3834" b="25809"/>
          <a:stretch/>
        </p:blipFill>
        <p:spPr bwMode="auto">
          <a:xfrm>
            <a:off x="1341120" y="5730393"/>
            <a:ext cx="853440" cy="89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5AEB7-2280-EFB0-EEF1-7D746DF6630A}"/>
              </a:ext>
            </a:extLst>
          </p:cNvPr>
          <p:cNvSpPr txBox="1"/>
          <p:nvPr/>
        </p:nvSpPr>
        <p:spPr>
          <a:xfrm>
            <a:off x="3129280" y="3108960"/>
            <a:ext cx="423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ACCURACY</a:t>
            </a:r>
            <a:r>
              <a:rPr lang="en-US" dirty="0"/>
              <a:t>- Predicts Overall Correctness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8A7BC-0EAA-0A51-17E7-05E422AC0D87}"/>
              </a:ext>
            </a:extLst>
          </p:cNvPr>
          <p:cNvSpPr txBox="1"/>
          <p:nvPr/>
        </p:nvSpPr>
        <p:spPr>
          <a:xfrm>
            <a:off x="3129280" y="3856758"/>
            <a:ext cx="423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PRECISION</a:t>
            </a:r>
            <a:r>
              <a:rPr lang="en-US" dirty="0"/>
              <a:t>- Predicts how often it’s right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EE1CD-B0DB-DE99-9DB8-B2D8FFC013BF}"/>
              </a:ext>
            </a:extLst>
          </p:cNvPr>
          <p:cNvSpPr txBox="1"/>
          <p:nvPr/>
        </p:nvSpPr>
        <p:spPr>
          <a:xfrm>
            <a:off x="3129280" y="4884301"/>
            <a:ext cx="423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RECALL</a:t>
            </a:r>
            <a:r>
              <a:rPr lang="en-US" dirty="0"/>
              <a:t>- How many stone it finds compared      to all the stones.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01743-55FE-D491-5256-8DBA6D446D4C}"/>
              </a:ext>
            </a:extLst>
          </p:cNvPr>
          <p:cNvSpPr txBox="1"/>
          <p:nvPr/>
        </p:nvSpPr>
        <p:spPr>
          <a:xfrm>
            <a:off x="2618740" y="5916317"/>
            <a:ext cx="423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F1 SCORE- </a:t>
            </a:r>
            <a:r>
              <a:rPr lang="en-US" dirty="0"/>
              <a:t>Balanced measure of performance.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918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D043-AE76-6456-136A-4ADDA21F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Stone Formation: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CEF6F-CB9E-D2AA-F9C8-057F2094E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54"/>
            <a:ext cx="10515600" cy="464040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Solid deposits of mineral and salt ----&gt; holding of urine.</a:t>
            </a:r>
          </a:p>
          <a:p>
            <a:pPr marL="0" indent="0">
              <a:buNone/>
            </a:pP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Stages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Starting point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Getting together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Growing 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Making friends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Hanging out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Going through/blocking.</a:t>
            </a:r>
            <a:endParaRPr lang="en-US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C818D7AB-9C29-B1AF-BA46-FC3D73A8675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58AEA-3A23-69DC-B8F9-D1C2FF936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13" y="2380882"/>
            <a:ext cx="5237584" cy="324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47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558F4-9588-F637-F79A-0E4F596F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3"/>
          <a:stretch/>
        </p:blipFill>
        <p:spPr>
          <a:xfrm>
            <a:off x="2112498" y="2621280"/>
            <a:ext cx="8565661" cy="3169919"/>
          </a:xfrm>
          <a:prstGeom prst="rect">
            <a:avLst/>
          </a:prstGeom>
        </p:spPr>
      </p:pic>
      <p:pic>
        <p:nvPicPr>
          <p:cNvPr id="5" name="Picture 2097164">
            <a:extLst>
              <a:ext uri="{FF2B5EF4-FFF2-40B4-BE49-F238E27FC236}">
                <a16:creationId xmlns:a16="http://schemas.microsoft.com/office/drawing/2014/main" id="{ABC0B1C0-37BF-6B01-F4DF-2F92A52A1C5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3F614-E370-9DB5-F022-6F912BB0832E}"/>
              </a:ext>
            </a:extLst>
          </p:cNvPr>
          <p:cNvSpPr txBox="1"/>
          <p:nvPr/>
        </p:nvSpPr>
        <p:spPr>
          <a:xfrm>
            <a:off x="904240" y="1474034"/>
            <a:ext cx="6522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kidney stones:</a:t>
            </a:r>
            <a:endParaRPr lang="en-IN" sz="4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0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174A-2180-8837-3997-9488E6F4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2"/>
            <a:ext cx="10515600" cy="843915"/>
          </a:xfrm>
        </p:spPr>
        <p:txBody>
          <a:bodyPr>
            <a:normAutofit/>
          </a:bodyPr>
          <a:lstStyle/>
          <a:p>
            <a:r>
              <a:rPr lang="en-US" sz="3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Sizes of Kidney Stone:</a:t>
            </a:r>
            <a:endParaRPr lang="en-IN" sz="36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3865E-13AC-0708-5FCA-17E0050F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117"/>
            <a:ext cx="10515600" cy="581088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size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3-4 mm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size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5 mm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‘Large’ or ‘Big’.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size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&lt;1 mm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‘Grains’ or ‘Sand’.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sz="39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Shapes of kidney stone:   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&amp; Round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Stellate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Branching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prismatic</a:t>
            </a:r>
          </a:p>
          <a:p>
            <a:pPr marL="0" indent="0">
              <a:buNone/>
            </a:pPr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ealthcare | Free Full-Text | Description of Stone Morphology and  Crystalluria Improve Diagnosis and Care of Kidney Stone Formers">
            <a:extLst>
              <a:ext uri="{FF2B5EF4-FFF2-40B4-BE49-F238E27FC236}">
                <a16:creationId xmlns:a16="http://schemas.microsoft.com/office/drawing/2014/main" id="{54783E94-9C9B-3D16-EDBE-04C5775A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40" y="2936875"/>
            <a:ext cx="5781040" cy="332232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97164">
            <a:extLst>
              <a:ext uri="{FF2B5EF4-FFF2-40B4-BE49-F238E27FC236}">
                <a16:creationId xmlns:a16="http://schemas.microsoft.com/office/drawing/2014/main" id="{6C663EF6-3989-0046-4EC7-C51FC8CD58E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57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5339-6249-9988-2320-29FF60D1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398"/>
          </a:xfrm>
        </p:spPr>
        <p:txBody>
          <a:bodyPr>
            <a:normAutofit/>
          </a:bodyPr>
          <a:lstStyle/>
          <a:p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FFB8-2FB6-FD15-921A-DF54CA4C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384" y="1312985"/>
            <a:ext cx="9634415" cy="4863978"/>
          </a:xfrm>
        </p:spPr>
        <p:txBody>
          <a:bodyPr/>
          <a:lstStyle/>
          <a:p>
            <a:r>
              <a:rPr lang="en-US" dirty="0"/>
              <a:t>Severe pain.</a:t>
            </a:r>
          </a:p>
          <a:p>
            <a:r>
              <a:rPr lang="en-US" dirty="0"/>
              <a:t>Blood in urine.</a:t>
            </a:r>
          </a:p>
          <a:p>
            <a:r>
              <a:rPr lang="en-US" dirty="0"/>
              <a:t>Painful urination.</a:t>
            </a:r>
          </a:p>
          <a:p>
            <a:r>
              <a:rPr lang="en-US" dirty="0"/>
              <a:t>Burning sensation.</a:t>
            </a:r>
          </a:p>
          <a:p>
            <a:r>
              <a:rPr lang="en-US" dirty="0"/>
              <a:t>Irritation.</a:t>
            </a:r>
          </a:p>
          <a:p>
            <a:r>
              <a:rPr lang="en-US" dirty="0"/>
              <a:t>Frequent urination feeling.</a:t>
            </a:r>
          </a:p>
          <a:p>
            <a:r>
              <a:rPr lang="en-US" dirty="0"/>
              <a:t>Foul-smell.</a:t>
            </a:r>
          </a:p>
          <a:p>
            <a:r>
              <a:rPr lang="en-US" dirty="0"/>
              <a:t>Difficulty in passing urine.</a:t>
            </a:r>
          </a:p>
          <a:p>
            <a:r>
              <a:rPr lang="en-US" dirty="0"/>
              <a:t>Others </a:t>
            </a:r>
            <a:r>
              <a:rPr lang="en-US" dirty="0">
                <a:sym typeface="Wingdings" panose="05000000000000000000" pitchFamily="2" charset="2"/>
              </a:rPr>
              <a:t>----&gt; </a:t>
            </a:r>
            <a:r>
              <a:rPr lang="en-US" dirty="0" err="1">
                <a:sym typeface="Wingdings" panose="05000000000000000000" pitchFamily="2" charset="2"/>
              </a:rPr>
              <a:t>fever,chills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F50AEE86-2B42-126E-B1C3-413F4D74DAD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87CC62-8877-087B-1664-963846892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63" y="1862015"/>
            <a:ext cx="2868541" cy="3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2781-50B7-0274-3AC6-2A9E6ACC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6" y="365126"/>
            <a:ext cx="10517554" cy="635244"/>
          </a:xfrm>
        </p:spPr>
        <p:txBody>
          <a:bodyPr>
            <a:normAutofit fontScale="90000"/>
          </a:bodyPr>
          <a:lstStyle/>
          <a:p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F36B6-E736-DB50-5F40-7F17A81F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769" y="1117600"/>
            <a:ext cx="10656028" cy="543779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(LR)</a:t>
            </a:r>
            <a:r>
              <a:rPr lang="en-US" sz="2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statistical method used for binary classification problems, where the outcome variable is categorical and has only two possible classes. </a:t>
            </a:r>
          </a:p>
          <a:p>
            <a:pPr>
              <a:lnSpc>
                <a:spcPct val="110000"/>
              </a:lnSpc>
            </a:pPr>
            <a:r>
              <a:rPr lang="en-US" sz="2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logistic regression algorithm models the probability that an instance belongs to a particular class.</a:t>
            </a:r>
          </a:p>
          <a:p>
            <a:pPr marL="0" indent="0">
              <a:buNone/>
            </a:pPr>
            <a:r>
              <a:rPr lang="en-US" sz="3200" b="1" i="1" u="sng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Interpretability.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Efficiency.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Scalability.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Probabilistic.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Robustness.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097164">
            <a:extLst>
              <a:ext uri="{FF2B5EF4-FFF2-40B4-BE49-F238E27FC236}">
                <a16:creationId xmlns:a16="http://schemas.microsoft.com/office/drawing/2014/main" id="{404ABAB5-714D-58C2-35F6-F8E574A7D51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23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8F7E-6F9D-4176-C126-C3438B1C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  <a:endParaRPr lang="en-IN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4BCA1-CA6A-935C-0243-AEF2F3439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10515600" cy="50593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b="1" u="sng" dirty="0"/>
              <a:t>Lesion Reweighting:</a:t>
            </a:r>
          </a:p>
          <a:p>
            <a:pPr marL="0" indent="0">
              <a:buNone/>
            </a:pPr>
            <a:r>
              <a:rPr lang="en-IN" dirty="0"/>
              <a:t>                         Accurately identify and </a:t>
            </a:r>
            <a:r>
              <a:rPr lang="en-IN" dirty="0" err="1"/>
              <a:t>analyze</a:t>
            </a:r>
            <a:r>
              <a:rPr lang="en-IN" dirty="0"/>
              <a:t> urinary stones in medical imaging.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b="1" u="sng" dirty="0"/>
              <a:t>Segmentation:</a:t>
            </a:r>
          </a:p>
          <a:p>
            <a:pPr marL="0" indent="0">
              <a:buNone/>
            </a:pPr>
            <a:r>
              <a:rPr lang="en-IN" dirty="0"/>
              <a:t>                        Dividing  a picture into smaller, meaningful parts.</a:t>
            </a:r>
            <a:endParaRPr lang="en-IN" b="1" u="sng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34A9DCAD-2302-00B8-22BF-79B847EA04B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150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E239-DD50-4475-914A-57A5CFB3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05" y="62754"/>
            <a:ext cx="10851995" cy="1066800"/>
          </a:xfrm>
        </p:spPr>
        <p:txBody>
          <a:bodyPr/>
          <a:lstStyle/>
          <a:p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System Configuration:</a:t>
            </a:r>
            <a:endParaRPr lang="en-IN" i="1" u="sng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D9F62E89-0428-4A46-8C94-23D7EB8F29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7397BD-4287-460D-B1C9-A9A6ABF59116}"/>
              </a:ext>
            </a:extLst>
          </p:cNvPr>
          <p:cNvSpPr txBox="1"/>
          <p:nvPr/>
        </p:nvSpPr>
        <p:spPr>
          <a:xfrm>
            <a:off x="880945" y="1258639"/>
            <a:ext cx="839686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• PROCESSOR   : INTEL DUAL CORE,I5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• RAM                 : 3 GB 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• HARD DISK    : 200 GB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•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       : 18’ LED COLOR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5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• LANGUAGE                           : JAVA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• OPERATING SYSTEM          : WINDOWS 10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• USER INTERFACE DESIGN : JFRAME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• DATABASE                             : MYSQL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• SERVER                                  : XAMPPSERVER</a:t>
            </a:r>
          </a:p>
          <a:p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135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A36B-EB83-5D40-B614-0AA2B313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983"/>
          </a:xfrm>
        </p:spPr>
        <p:txBody>
          <a:bodyPr>
            <a:normAutofit fontScale="90000"/>
          </a:bodyPr>
          <a:lstStyle/>
          <a:p>
            <a:r>
              <a:rPr 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Code:</a:t>
            </a: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0C70CC3C-0F62-0475-05B4-D2572436F6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A618B-96C0-2688-00DE-CED60BB23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95" y="1398953"/>
            <a:ext cx="6348010" cy="4736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71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4625-0ACD-4BD2-9D83-1DB17FCB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37" y="262433"/>
            <a:ext cx="10515600" cy="658132"/>
          </a:xfrm>
        </p:spPr>
        <p:txBody>
          <a:bodyPr>
            <a:noAutofit/>
          </a:bodyPr>
          <a:lstStyle/>
          <a:p>
            <a:pPr algn="ctr"/>
            <a:r>
              <a:rPr lang="en-US" altLang="en-US" sz="4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4200" i="1" u="sng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A0A249FE-4657-4184-A7C7-9C4827F3FF3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137" y="201273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B0837-E205-4C3D-906A-EB3B607F5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1" y="1598228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Urinary stones can be detected using CT-scanning and x-ray imaging.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ogistic regression algorithm is used for urinary stone detection in medical images. 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Image processing method is used in order to get an enhanced image or to extract some useful information from it.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addition ,inverse weighting method are also used.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811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5D9D-4082-0F4E-F8D2-011B659E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8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Page: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1173E40E-477F-B792-4DAA-BB8A51E6D74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69ADF-9445-02AB-BFCB-34BDCB65F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07" y="1427139"/>
            <a:ext cx="6218555" cy="4512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80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B013-7032-5DD8-6586-C98E7212B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05"/>
            <a:ext cx="10515600" cy="908783"/>
          </a:xfrm>
        </p:spPr>
        <p:txBody>
          <a:bodyPr>
            <a:normAutofit/>
          </a:bodyPr>
          <a:lstStyle/>
          <a:p>
            <a:r>
              <a:rPr lang="en-US" sz="40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Selection</a:t>
            </a:r>
            <a:r>
              <a:rPr lang="en-US" sz="4000" b="1" i="1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40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11EBFF0B-8C57-DCBD-E1F6-4A1A7CDA13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54E10-3368-F741-C5A9-3A6B26DD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69" y="1475155"/>
            <a:ext cx="6463323" cy="3907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745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F05F-AFD3-CE03-1CBD-791FCBF2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AEB7A57A-C78A-0FA4-E8CE-85B50794CEF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AC2F1-1717-6520-57A2-0C1214D3D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30" y="1307734"/>
            <a:ext cx="6679663" cy="4405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508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F8C2-43EC-336B-3CFE-90703FCE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85" y="148505"/>
            <a:ext cx="10515600" cy="1002934"/>
          </a:xfrm>
        </p:spPr>
        <p:txBody>
          <a:bodyPr>
            <a:normAutofit/>
          </a:bodyPr>
          <a:lstStyle/>
          <a:p>
            <a:r>
              <a:rPr lang="en-US" sz="40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Extraction:</a:t>
            </a:r>
            <a:endParaRPr lang="en-US" sz="4000" i="1" u="sng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414F216D-0362-85DD-E285-FCE55236542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37C85-02E8-18F6-BAF6-A33E5C44A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92" y="1219762"/>
            <a:ext cx="6408616" cy="4418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852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021B-21E9-A55C-8CD9-D72D04A1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5" y="318235"/>
            <a:ext cx="10515600" cy="775921"/>
          </a:xfrm>
        </p:spPr>
        <p:txBody>
          <a:bodyPr>
            <a:normAutofit/>
          </a:bodyPr>
          <a:lstStyle/>
          <a:p>
            <a:r>
              <a:rPr lang="en-US" sz="40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Classification:</a:t>
            </a:r>
            <a:r>
              <a:rPr lang="en-US" sz="40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4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B58538D3-74FE-F252-829C-10BED72010F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010" y="2687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DA90A-BB4D-E2EA-46F5-27878B9F5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25" y="1313266"/>
            <a:ext cx="4503810" cy="4762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9E45A-F1F5-645B-5908-18D971461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39" y="1298025"/>
            <a:ext cx="4465707" cy="47781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941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A96A-84AB-31F9-A8B3-FD563825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88" y="388571"/>
            <a:ext cx="10515600" cy="760290"/>
          </a:xfrm>
        </p:spPr>
        <p:txBody>
          <a:bodyPr>
            <a:normAutofit/>
          </a:bodyPr>
          <a:lstStyle/>
          <a:p>
            <a:r>
              <a:rPr lang="en-US" sz="40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Image: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07A56-431B-67EA-172C-0EC8E0413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42" y="1427041"/>
            <a:ext cx="4857115" cy="3345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097164">
            <a:extLst>
              <a:ext uri="{FF2B5EF4-FFF2-40B4-BE49-F238E27FC236}">
                <a16:creationId xmlns:a16="http://schemas.microsoft.com/office/drawing/2014/main" id="{4E7B04CC-26A4-E359-9A4B-BDB00DA9C68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438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622-CDEA-6D99-B458-39411F8B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752"/>
          </a:xfrm>
        </p:spPr>
        <p:txBody>
          <a:bodyPr>
            <a:normAutofit fontScale="90000"/>
          </a:bodyPr>
          <a:lstStyle/>
          <a:p>
            <a:r>
              <a:rPr lang="en-US" sz="44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292CFB-A8FE-F8EE-3B8E-91DA5A8A2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41" y="1253331"/>
            <a:ext cx="5979118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097164">
            <a:extLst>
              <a:ext uri="{FF2B5EF4-FFF2-40B4-BE49-F238E27FC236}">
                <a16:creationId xmlns:a16="http://schemas.microsoft.com/office/drawing/2014/main" id="{9A2525B7-56B6-E9CE-F193-AB0502CE9B1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35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5546-514E-2D49-08D6-EA926E65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7010-9D78-FD06-2E93-99E5DE47F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54"/>
            <a:ext cx="10515600" cy="464040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conclusion, this will investigate the application of logistic regression for urinary stone segmentation in abdominal X-ray images.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development and evaluation of a logistic regression-based model, we have demonstrated promising results in accurately identifying urinary stones within the images.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the proposed methodology enhances the detection of urinary stones using an advanced approach.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5CEA9B98-EBD5-48CF-2AF2-5385A99AEE5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07" y="224448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836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C454-E647-664E-29F7-1B82F5D3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74626-7557-7AD1-EF88-733BA075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real-time urinary stone segmentation systems for clinical use, considering speed, efficiency, and usability in medical settings.</a:t>
            </a: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segmentation framework to automatically quantify urinary stone characteristics such as size, shape, and location, facilitating more comprehensive diagnostic and treatment planning processes.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0C322397-A458-27B5-DB8F-BF62D76647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261" y="36512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323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25D8-377A-4D77-883E-5A95F2C5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530037"/>
            <a:ext cx="10515600" cy="485343"/>
          </a:xfrm>
        </p:spPr>
        <p:txBody>
          <a:bodyPr>
            <a:normAutofit fontScale="90000"/>
          </a:bodyPr>
          <a:lstStyle/>
          <a:p>
            <a:r>
              <a:rPr lang="en-IN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GB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i="1" u="sng" dirty="0"/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1E031473-53C4-4D18-B303-5B94BDF328A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831" y="186993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9BE42-8D5C-40FE-8187-EADE0DF63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" y="1425387"/>
            <a:ext cx="10515600" cy="5155337"/>
          </a:xfrm>
        </p:spPr>
        <p:txBody>
          <a:bodyPr>
            <a:norm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F95E5AE-2095-048B-3D7C-9B57AA73ACD8}"/>
              </a:ext>
            </a:extLst>
          </p:cNvPr>
          <p:cNvSpPr txBox="1">
            <a:spLocks/>
          </p:cNvSpPr>
          <p:nvPr/>
        </p:nvSpPr>
        <p:spPr>
          <a:xfrm>
            <a:off x="574149" y="1249852"/>
            <a:ext cx="10515600" cy="541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R.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Tamilselvi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Thangaraj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“Computer aided diagnosis system for stone detection and early detection of kidney stones,”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Sci., vol. 7(2), 2021, pp. 250-254. https://doi.org/10.3844/jcssp.2011.250.254.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Sun et al., "Kidney Tumor Segmentation Based on FR2PAttU-Net Model," Front. Oncol. 2022.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10.3389/fonc.2022.853281.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Preedanan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"Improvement of Urinary Stone Segmentation Using GAN-Based Urinary Stones Inpainting Augmentation," in IEEE Access, vol. 10, pp. 115131-115142, 2022,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10.1109/ACCESS.2022.3218444.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T.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Akkasaligar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Biradar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Kumbar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"Kidney stone detection in computed tomography images," 2017 Int. Conf. Smart Technol. Smart for Nation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SmartTechCon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Bangalore, 2017, pp. 353-356.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Brisbane, M. R. Bailey, and M. D. Sorensen, “An overview of kidney stone imaging techniques,” Nat. Rev. Urol., vol. 13(11), pp.654-662,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10.1038/nrurol.2016.154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89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EF1B-9D0A-4282-9CFD-4A0C656C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340"/>
            <a:ext cx="10515600" cy="1342307"/>
          </a:xfrm>
        </p:spPr>
        <p:txBody>
          <a:bodyPr/>
          <a:lstStyle/>
          <a:p>
            <a:r>
              <a:rPr lang="en-US" sz="4400" b="1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IN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90AA-EB0F-42A1-BFEE-B92A38749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474034"/>
            <a:ext cx="10515600" cy="513952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urinary stone, or renal calculi, is one of the most frequent abnormalities in the urinary system.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Urinary stones can be detected by various medical imaging modalities.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abdominal x-ray or KUB radiography can detect urinary stones because most stones are calcified.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CBE4F98C-0911-4FD0-BBF0-1907848D880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901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FDBD-33F5-41E6-8FB5-054DB9D9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7B218-D395-407A-A06B-3B0D2C8C2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37" y="2766218"/>
            <a:ext cx="10515600" cy="1325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E6BACFB0-84FE-4240-9812-9555ABF1618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483" y="442118"/>
            <a:ext cx="11715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40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41B6-7DAC-8F53-C2D4-31B07DB0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 Region:</a:t>
            </a:r>
          </a:p>
        </p:txBody>
      </p:sp>
      <p:pic>
        <p:nvPicPr>
          <p:cNvPr id="5" name="Picture 2097164">
            <a:extLst>
              <a:ext uri="{FF2B5EF4-FFF2-40B4-BE49-F238E27FC236}">
                <a16:creationId xmlns:a16="http://schemas.microsoft.com/office/drawing/2014/main" id="{D7825B57-FD96-6232-9F16-35DCD5D09C1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302605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3FB692-D27D-FC97-555D-A1881481A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605" y="2138605"/>
            <a:ext cx="5237584" cy="324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8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C4B2-E4B0-49B4-B6AC-E2B04E2F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7887"/>
          </a:xfrm>
        </p:spPr>
        <p:txBody>
          <a:bodyPr>
            <a:normAutofit fontScale="90000"/>
          </a:bodyPr>
          <a:lstStyle/>
          <a:p>
            <a:r>
              <a:rPr lang="en-GB" alt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:</a:t>
            </a:r>
            <a:endParaRPr lang="en-US" dirty="0"/>
          </a:p>
        </p:txBody>
      </p:sp>
      <p:pic>
        <p:nvPicPr>
          <p:cNvPr id="6" name="Picture 2097164">
            <a:extLst>
              <a:ext uri="{FF2B5EF4-FFF2-40B4-BE49-F238E27FC236}">
                <a16:creationId xmlns:a16="http://schemas.microsoft.com/office/drawing/2014/main" id="{A50FDE05-F19E-B41F-3466-ACE9B879487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604" y="103353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6DD2D-77F4-095E-3DB1-F3B78E177B2B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     </a:t>
            </a:r>
            <a:r>
              <a:rPr kumimoji="0" lang="en-GB" altLang="en-US" sz="18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sym typeface="Arial" charset="0"/>
              </a:rPr>
              <a:t>TITLE</a:t>
            </a:r>
            <a:endParaRPr lang="en-US" sz="18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0FFF9B-065B-5809-170A-26B24821D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555463"/>
              </p:ext>
            </p:extLst>
          </p:nvPr>
        </p:nvGraphicFramePr>
        <p:xfrm>
          <a:off x="484096" y="1331424"/>
          <a:ext cx="11130193" cy="4944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9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7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782"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TITLE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AUTHOR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PROPOSED SYSTEM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LIMITATIONS</a:t>
                      </a:r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93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TransUNet</a:t>
                      </a:r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Transformers make strong encoders for medical image segmentation</a:t>
                      </a:r>
                      <a:endParaRPr lang="en-IN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700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J. Chen, Y. Lu,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Q. Yu, X. Luo </a:t>
                      </a:r>
                    </a:p>
                    <a:p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Transformer architecture has demonstrated remarkable success across various NLP tasks  &amp; perform segmentation which generate maps.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Technique: </a:t>
                      </a: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CNN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Longer training times.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Higher computational resource. </a:t>
                      </a:r>
                      <a:endParaRPr lang="en-IN" sz="17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2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SinGAN</a:t>
                      </a:r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-Seg: Synthetic training data generation for medical image segmentation</a:t>
                      </a:r>
                      <a:endParaRPr lang="en-IN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dirty="0"/>
                        <a:t>(2022)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P.Salehi</a:t>
                      </a:r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S.A.Sheshkal</a:t>
                      </a:r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H.L.Hammer</a:t>
                      </a:r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 learning-based segmentation methods have shown remarkable performance but often require large amounts of data for training and create frameworks.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17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Technique: </a:t>
                      </a:r>
                      <a:r>
                        <a:rPr lang="en-US" sz="17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SinGAN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Lack of robustness.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limit the applicability.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23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1AEC22A-0929-1DDE-E7CC-C9854B918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1819059"/>
              </p:ext>
            </p:extLst>
          </p:nvPr>
        </p:nvGraphicFramePr>
        <p:xfrm>
          <a:off x="597708" y="705374"/>
          <a:ext cx="11040893" cy="5447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0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8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0552">
                <a:tc>
                  <a:txBody>
                    <a:bodyPr/>
                    <a:lstStyle/>
                    <a:p>
                      <a:r>
                        <a:rPr lang="en-US" sz="2100" dirty="0"/>
                        <a:t>             </a:t>
                      </a:r>
                    </a:p>
                    <a:p>
                      <a:r>
                        <a:rPr kumimoji="0" lang="en-US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  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TITLE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AUTHOR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  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PROPOSED SYSTEM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LIMITATIONS</a:t>
                      </a:r>
                      <a:r>
                        <a:rPr lang="en-US" sz="2100" dirty="0"/>
                        <a:t>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Adversarial inpainting of medical image modalities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Y.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Mecky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B. Yang,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 network-reconstructing images i.e damaged region within medical images.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approach in various medical imaging modularity include MRI, CT etc..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Technique: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Longer training times.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Higher computational resource.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3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MultiResUNet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Rethinking the U-Net architecture for multimodal biomedical image segmentation.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(2020)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M. S. Rahman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MultiResUNet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architecture proposes enhancements to the U-Net framework for multimodal biomedical image segmentation.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Technique: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multipleUnet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Additional </a:t>
                      </a:r>
                      <a:r>
                        <a:rPr lang="en-US" sz="1600" b="0" i="0" u="non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convolutional operations</a:t>
                      </a:r>
                      <a:r>
                        <a:rPr lang="en-US" sz="16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1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5B57DA6-F6FE-B17A-2FA3-E1D10303E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974036"/>
              </p:ext>
            </p:extLst>
          </p:nvPr>
        </p:nvGraphicFramePr>
        <p:xfrm>
          <a:off x="679938" y="690827"/>
          <a:ext cx="10886831" cy="3547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9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7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</a:t>
                      </a:r>
                      <a:r>
                        <a:rPr kumimoji="0" lang="en-US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TITLE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AUTHOR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 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PROPOSED SYSTEM</a:t>
                      </a:r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  <a:p>
                      <a:r>
                        <a:rPr lang="en-US" sz="2100" dirty="0"/>
                        <a:t>      </a:t>
                      </a:r>
                      <a:r>
                        <a:rPr kumimoji="0" lang="en-GB" altLang="en-US" sz="2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sym typeface="Arial" panose="020B0604020202020204" pitchFamily="34" charset="0"/>
                        </a:rPr>
                        <a:t>LIMITATIONS</a:t>
                      </a:r>
                      <a:r>
                        <a:rPr lang="en-US" sz="21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synthetic training data for deep learning-based GBM segmentation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Lindner &amp;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 Weber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Synthetic data(artificial) generation has emerged as a potential solution to address this issue.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Technique: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GBM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Inaccurate or unrealistic synthetic data.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Degrade the performance.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46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EA6D-C0EB-F412-38D8-7AB266B9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577"/>
            <a:ext cx="10515600" cy="1290917"/>
          </a:xfrm>
        </p:spPr>
        <p:txBody>
          <a:bodyPr/>
          <a:lstStyle/>
          <a:p>
            <a:r>
              <a:rPr lang="en-US" sz="4400" b="1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Existing System:</a:t>
            </a:r>
            <a:endParaRPr lang="en-US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CAFD-D66C-B658-A423-A2D18EBDB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629"/>
            <a:ext cx="10515600" cy="49887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097164">
            <a:extLst>
              <a:ext uri="{FF2B5EF4-FFF2-40B4-BE49-F238E27FC236}">
                <a16:creationId xmlns:a16="http://schemas.microsoft.com/office/drawing/2014/main" id="{2F5005EA-C73F-96EB-3AED-A8A80EA4866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368" y="275711"/>
            <a:ext cx="1171429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0DB791-17B6-57B2-A6A0-203B7BDD1435}"/>
              </a:ext>
            </a:extLst>
          </p:cNvPr>
          <p:cNvSpPr txBox="1">
            <a:spLocks/>
          </p:cNvSpPr>
          <p:nvPr/>
        </p:nvSpPr>
        <p:spPr>
          <a:xfrm>
            <a:off x="671946" y="1474034"/>
            <a:ext cx="10515600" cy="513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existing system, Visual Inspection are used.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a form of non-destructive testing (NDT).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minutes contaminates &amp; flaws cannot be measure by human sight.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radiography and ultrasonography technique are also used to detect the anatomical structures in 2D image.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0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1699</Words>
  <Application>Microsoft Office PowerPoint</Application>
  <PresentationFormat>Widescreen</PresentationFormat>
  <Paragraphs>296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GANADIPATHY TULSI’S JAIN ENGINEERING COLLEGE</vt:lpstr>
      <vt:lpstr>Objective</vt:lpstr>
      <vt:lpstr>Abstract</vt:lpstr>
      <vt:lpstr>Introduction:</vt:lpstr>
      <vt:lpstr>Kub Region:</vt:lpstr>
      <vt:lpstr>Literature Survey :</vt:lpstr>
      <vt:lpstr>PowerPoint Presentation</vt:lpstr>
      <vt:lpstr>PowerPoint Presentation</vt:lpstr>
      <vt:lpstr>Existing System:</vt:lpstr>
      <vt:lpstr>Drawbacks: </vt:lpstr>
      <vt:lpstr>Proposed System:</vt:lpstr>
      <vt:lpstr>Advantage: </vt:lpstr>
      <vt:lpstr>Architecture Diagram:</vt:lpstr>
      <vt:lpstr>Flow Diagram:</vt:lpstr>
      <vt:lpstr>Modules:</vt:lpstr>
      <vt:lpstr>Image Collection:</vt:lpstr>
      <vt:lpstr>Preparation:</vt:lpstr>
      <vt:lpstr>Feature Extraction:</vt:lpstr>
      <vt:lpstr>Image Splitting:</vt:lpstr>
      <vt:lpstr>LR Model Development:</vt:lpstr>
      <vt:lpstr>Performance Estimation:</vt:lpstr>
      <vt:lpstr>Stone Formation:</vt:lpstr>
      <vt:lpstr>PowerPoint Presentation</vt:lpstr>
      <vt:lpstr>Sizes of Kidney Stone:</vt:lpstr>
      <vt:lpstr>Symptoms:</vt:lpstr>
      <vt:lpstr>Algorithm:</vt:lpstr>
      <vt:lpstr>Methodologies:</vt:lpstr>
      <vt:lpstr>System Configuration:</vt:lpstr>
      <vt:lpstr>Sample Code:</vt:lpstr>
      <vt:lpstr>Home Page: </vt:lpstr>
      <vt:lpstr>Image Selection:</vt:lpstr>
      <vt:lpstr>Preprocessing: </vt:lpstr>
      <vt:lpstr>Feature Extraction:</vt:lpstr>
      <vt:lpstr>Classification: </vt:lpstr>
      <vt:lpstr>Input Image:</vt:lpstr>
      <vt:lpstr>Prediction:</vt:lpstr>
      <vt:lpstr>Conclusion:</vt:lpstr>
      <vt:lpstr>Future Work:</vt:lpstr>
      <vt:lpstr>References: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GANADIPATHY TULSIS JAINENGINEERING COLLEGE</dc:title>
  <dc:creator>Prem Prem</dc:creator>
  <cp:lastModifiedBy>ANBU KAVI</cp:lastModifiedBy>
  <cp:revision>72</cp:revision>
  <dcterms:created xsi:type="dcterms:W3CDTF">2022-05-13T00:23:56Z</dcterms:created>
  <dcterms:modified xsi:type="dcterms:W3CDTF">2024-05-10T04:01:47Z</dcterms:modified>
</cp:coreProperties>
</file>